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6"/>
  </p:handoutMasterIdLst>
  <p:sldIdLst>
    <p:sldId id="256" r:id="rId3"/>
    <p:sldId id="257" r:id="rId5"/>
    <p:sldId id="258" r:id="rId6"/>
    <p:sldId id="259" r:id="rId7"/>
    <p:sldId id="260" r:id="rId8"/>
    <p:sldId id="261" r:id="rId9"/>
    <p:sldId id="262" r:id="rId10"/>
    <p:sldId id="263" r:id="rId11"/>
    <p:sldId id="264" r:id="rId12"/>
    <p:sldId id="265" r:id="rId13"/>
    <p:sldId id="266" r:id="rId14"/>
    <p:sldId id="267" r:id="rId1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autoAdjust="0"/>
  </p:normalViewPr>
  <p:slideViewPr>
    <p:cSldViewPr snapToGrid="0">
      <p:cViewPr varScale="1">
        <p:scale>
          <a:sx n="122" d="100"/>
          <a:sy n="122" d="100"/>
        </p:scale>
        <p:origin x="96" y="18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D61A3E-AC6E-4B60-95A4-C1B3371851F9}" type="datetimeFigureOut">
              <a:rPr kumimoji="1" lang="ja-JP" altLang="en-US" smtClean="0"/>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90A3E0-14E8-4BE6-85AB-5C5385A62A44}"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C34F6E-DEEE-400C-92A1-19923C75B907}" type="datetimeFigureOut">
              <a:rPr kumimoji="1" lang="ja-JP" altLang="en-US" smtClean="0"/>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Master text formatting</a:t>
            </a:r>
            <a:endParaRPr kumimoji="1" lang="ja-JP" altLang="en-US"/>
          </a:p>
          <a:p>
            <a:pPr lvl="1"/>
            <a:r>
              <a:rPr kumimoji="1" lang="ja-JP" altLang="en-US"/>
              <a:t>Section </a:t>
            </a:r>
            <a:r>
              <a:rPr kumimoji="1" lang="en-US" altLang="ja-JP"/>
              <a:t>2 </a:t>
            </a:r>
            <a:r>
              <a:rPr kumimoji="1" lang="ja-JP" altLang="en-US"/>
              <a:t>Level</a:t>
            </a:r>
            <a:endParaRPr kumimoji="1" lang="ja-JP" altLang="en-US"/>
          </a:p>
          <a:p>
            <a:pPr lvl="2"/>
            <a:r>
              <a:rPr kumimoji="1" lang="ja-JP" altLang="en-US"/>
              <a:t>Section </a:t>
            </a:r>
            <a:r>
              <a:rPr kumimoji="1" lang="en-US" altLang="ja-JP"/>
              <a:t>3 </a:t>
            </a:r>
            <a:r>
              <a:rPr kumimoji="1" lang="ja-JP" altLang="en-US"/>
              <a:t>Level</a:t>
            </a:r>
            <a:endParaRPr kumimoji="1" lang="ja-JP" altLang="en-US"/>
          </a:p>
          <a:p>
            <a:pPr lvl="3"/>
            <a:r>
              <a:rPr kumimoji="1" lang="ja-JP" altLang="en-US"/>
              <a:t>Section </a:t>
            </a:r>
            <a:r>
              <a:rPr kumimoji="1" lang="en-US" altLang="ja-JP"/>
              <a:t>4 </a:t>
            </a:r>
            <a:r>
              <a:rPr kumimoji="1" lang="ja-JP" altLang="en-US"/>
              <a:t>Level</a:t>
            </a:r>
            <a:endParaRPr kumimoji="1" lang="ja-JP" altLang="en-US"/>
          </a:p>
          <a:p>
            <a:pPr lvl="4"/>
            <a:r>
              <a:rPr kumimoji="1" lang="ja-JP" altLang="en-US"/>
              <a:t>Section </a:t>
            </a:r>
            <a:r>
              <a:rPr kumimoji="1" lang="en-US" altLang="ja-JP"/>
              <a:t>5 </a:t>
            </a:r>
            <a:r>
              <a:rPr kumimoji="1" lang="ja-JP" altLang="en-US"/>
              <a:t>Level</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23A1E1-D89E-4D9F-ACC7-724568FAD569}"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D23A1E1-D89E-4D9F-ACC7-724568FAD569}" type="slidenum">
              <a:rPr kumimoji="1" lang="ja-JP" altLang="en-US" smtClean="0"/>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イメージプレースホルダ 1"/>
          <p:cNvSpPr>
            <a:spLocks noGrp="1" noRot="1" noChangeAspect="1"/>
          </p:cNvSpPr>
          <p:nvPr>
            <p:ph type="sldImg" idx="2"/>
          </p:nvPr>
        </p:nvSpPr>
        <p:spPr/>
      </p:sp>
      <p:sp>
        <p:nvSpPr>
          <p:cNvPr id="3" name="文字列プレースホルダ 2"/>
          <p:cNvSpPr>
            <a:spLocks noGrp="1"/>
          </p:cNvSpPr>
          <p:nvPr>
            <p:ph type="body" idx="3"/>
          </p:nvPr>
        </p:nvSpPr>
        <p:spPr/>
        <p:txBody>
          <a:bodyPr/>
          <a:lstStyle/>
          <a:p>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92"/>
        <p:cNvGrpSpPr/>
        <p:nvPr/>
      </p:nvGrpSpPr>
      <p:grpSpPr>
        <a:xfrm>
          <a:off x="0" y="0"/>
          <a:ext cx="0" cy="0"/>
          <a:chOff x="0" y="0"/>
          <a:chExt cx="0" cy="0"/>
        </a:xfrm>
      </p:grpSpPr>
      <p:sp>
        <p:nvSpPr>
          <p:cNvPr id="293" name="Google Shape;293;p16:notes"/>
          <p:cNvSpPr txBox="1">
            <a:spLocks noGrp="1"/>
          </p:cNvSpPr>
          <p:nvPr>
            <p:ph type="body" idx="1"/>
          </p:nvPr>
        </p:nvSpPr>
        <p:spPr>
          <a:xfrm>
            <a:off x="674011" y="4686504"/>
            <a:ext cx="5387749" cy="4439840"/>
          </a:xfrm>
          <a:prstGeom prst="rect">
            <a:avLst/>
          </a:prstGeom>
        </p:spPr>
        <p:txBody>
          <a:bodyPr spcFirstLastPara="1" wrap="square" lIns="90750" tIns="45375" rIns="90750" bIns="45375" anchor="t" anchorCtr="0">
            <a:noAutofit/>
          </a:bodyPr>
          <a:lstStyle/>
          <a:p>
            <a:pPr marL="0" lvl="0" indent="0" algn="l" rtl="0">
              <a:spcBef>
                <a:spcPts val="360"/>
              </a:spcBef>
              <a:spcAft>
                <a:spcPts val="0"/>
              </a:spcAft>
              <a:buNone/>
            </a:pPr>
          </a:p>
        </p:txBody>
      </p:sp>
      <p:sp>
        <p:nvSpPr>
          <p:cNvPr id="294" name="Google Shape;294;p16:notes"/>
          <p:cNvSpPr>
            <a:spLocks noGrp="1" noRot="1" noChangeAspect="1"/>
          </p:cNvSpPr>
          <p:nvPr>
            <p:ph type="sldImg" idx="2"/>
          </p:nvPr>
        </p:nvSpPr>
        <p:spPr>
          <a:xfrm>
            <a:off x="77788" y="739775"/>
            <a:ext cx="6580187" cy="37020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1524000" y="1122363"/>
            <a:ext cx="9144000" cy="2387600"/>
          </a:xfrm>
        </p:spPr>
        <p:txBody>
          <a:bodyPr anchor="b"/>
          <a:lstStyle>
            <a:lvl1pPr algn="ctr">
              <a:defRPr sz="6000"/>
            </a:lvl1pPr>
          </a:lstStyle>
          <a:p>
            <a:r>
              <a:rPr kumimoji="1" lang="ja-JP" altLang="en-US"/>
              <a:t>Master title formatting</a:t>
            </a:r>
            <a:endParaRPr kumimoji="1" lang="ja-JP" altLang="en-US"/>
          </a:p>
        </p:txBody>
      </p:sp>
      <p:sp>
        <p:nvSpPr>
          <p:cNvPr id="3" name="サブタイトル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Master subtitle formatting</a:t>
            </a:r>
            <a:endParaRPr kumimoji="1" lang="ja-JP" altLang="en-US"/>
          </a:p>
        </p:txBody>
      </p:sp>
      <p:sp>
        <p:nvSpPr>
          <p:cNvPr id="4" name="日付プレースホルダー 3"/>
          <p:cNvSpPr>
            <a:spLocks noGrp="1"/>
          </p:cNvSpPr>
          <p:nvPr>
            <p:ph type="dt" sz="half" idx="10"/>
          </p:nvPr>
        </p:nvSpPr>
        <p:spPr/>
        <p:txBody>
          <a:bodyPr/>
          <a:lstStyle/>
          <a:p>
            <a:fld id="{14C5B98E-B881-44C6-965E-C4CBF4BD5DE0}"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61B85B-3F11-4807-BF0A-089ABAB91E6D}" type="slidenum">
              <a:rPr kumimoji="1" lang="ja-JP" altLang="en-US" smtClean="0"/>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コンテンツ">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760FBDFE-C587-4B4C-A407-44438C67B59E}" type="datetimeFigureOut">
              <a:rPr lang="en-US" smtClean="0"/>
            </a:fld>
            <a:endParaRPr lang="en-US"/>
          </a:p>
        </p:txBody>
      </p:sp>
      <p:sp>
        <p:nvSpPr>
          <p:cNvPr id="4" name="フッター プレースホルダー 3"/>
          <p:cNvSpPr>
            <a:spLocks noGrp="1"/>
          </p:cNvSpPr>
          <p:nvPr>
            <p:ph type="ftr" sz="quarter" idx="11"/>
          </p:nvPr>
        </p:nvSpPr>
        <p:spPr/>
        <p:txBody>
          <a:bodyPr/>
          <a:lstStyle/>
          <a:p>
            <a:r>
              <a:rPr lang="en-US"/>
              <a:t>Footer</a:t>
            </a:r>
            <a:endParaRPr lang="en-US"/>
          </a:p>
        </p:txBody>
      </p:sp>
      <p:sp>
        <p:nvSpPr>
          <p:cNvPr id="5" name="スライド番号プレースホルダー 4"/>
          <p:cNvSpPr>
            <a:spLocks noGrp="1"/>
          </p:cNvSpPr>
          <p:nvPr>
            <p:ph type="sldNum" sz="quarter" idx="12"/>
          </p:nvPr>
        </p:nvSpPr>
        <p:spPr/>
        <p:txBody>
          <a:bodyPr/>
          <a:lstStyle/>
          <a:p>
            <a:fld id="{49AE70B2-8BF9-45C0-BB95-33D1B9D3A854}" type="slidenum">
              <a:rPr lang="en-US" smtClean="0"/>
            </a:fld>
            <a:endParaRPr lang="en-US"/>
          </a:p>
        </p:txBody>
      </p:sp>
      <p:sp>
        <p:nvSpPr>
          <p:cNvPr id="7" name="コンテンツ プレースホルダー 6"/>
          <p:cNvSpPr>
            <a:spLocks noGrp="1"/>
          </p:cNvSpPr>
          <p:nvPr>
            <p:ph sz="quarter" idx="13" hasCustomPrompt="1"/>
          </p:nvPr>
        </p:nvSpPr>
        <p:spPr>
          <a:xfrm>
            <a:off x="838200" y="551543"/>
            <a:ext cx="10515600" cy="5558971"/>
          </a:xfrm>
        </p:spPr>
        <p:txBody>
          <a:bodyPr/>
          <a:lstStyle/>
          <a:p>
            <a:pPr lvl="0"/>
            <a:r>
              <a:rPr kumimoji="1" lang="ja-JP" altLang="en-US" dirty="0"/>
              <a:t>Master text formatting</a:t>
            </a:r>
            <a:endParaRPr kumimoji="1" lang="ja-JP" altLang="en-US" dirty="0"/>
          </a:p>
          <a:p>
            <a:pPr lvl="1"/>
            <a:r>
              <a:rPr kumimoji="1" lang="ja-JP" altLang="en-US" dirty="0"/>
              <a:t>Section </a:t>
            </a:r>
            <a:r>
              <a:rPr kumimoji="1" lang="en-US" altLang="ja-JP" dirty="0"/>
              <a:t>2 </a:t>
            </a:r>
            <a:r>
              <a:rPr kumimoji="1" lang="ja-JP" altLang="en-US" dirty="0"/>
              <a:t>Level</a:t>
            </a:r>
            <a:endParaRPr kumimoji="1" lang="ja-JP" altLang="en-US" dirty="0"/>
          </a:p>
          <a:p>
            <a:pPr lvl="2"/>
            <a:r>
              <a:rPr kumimoji="1" lang="ja-JP" altLang="en-US" dirty="0"/>
              <a:t>Section </a:t>
            </a:r>
            <a:r>
              <a:rPr kumimoji="1" lang="en-US" altLang="ja-JP" dirty="0"/>
              <a:t>3 </a:t>
            </a:r>
            <a:r>
              <a:rPr kumimoji="1" lang="ja-JP" altLang="en-US" dirty="0"/>
              <a:t>Level</a:t>
            </a:r>
            <a:endParaRPr kumimoji="1" lang="ja-JP" altLang="en-US" dirty="0"/>
          </a:p>
          <a:p>
            <a:pPr lvl="3"/>
            <a:r>
              <a:rPr kumimoji="1" lang="ja-JP" altLang="en-US" dirty="0"/>
              <a:t>Section </a:t>
            </a:r>
            <a:r>
              <a:rPr kumimoji="1" lang="en-US" altLang="ja-JP" dirty="0"/>
              <a:t>4 </a:t>
            </a:r>
            <a:r>
              <a:rPr kumimoji="1" lang="ja-JP" altLang="en-US" dirty="0"/>
              <a:t>Level</a:t>
            </a:r>
            <a:endParaRPr kumimoji="1" lang="ja-JP" altLang="en-US" dirty="0"/>
          </a:p>
          <a:p>
            <a:pPr lvl="4"/>
            <a:r>
              <a:rPr kumimoji="1" lang="ja-JP" altLang="en-US" dirty="0"/>
              <a:t>Section </a:t>
            </a:r>
            <a:r>
              <a:rPr kumimoji="1" lang="en-US" altLang="ja-JP" dirty="0"/>
              <a:t>5 </a:t>
            </a:r>
            <a:r>
              <a:rPr kumimoji="1" lang="ja-JP" altLang="en-US" dirty="0"/>
              <a:t>Level</a:t>
            </a:r>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ja-JP" altLang="en-US" dirty="0"/>
              <a:t>Master Title formatting</a:t>
            </a:r>
            <a:endParaRPr kumimoji="1" lang="ja-JP" altLang="en-US" dirty="0"/>
          </a:p>
        </p:txBody>
      </p:sp>
      <p:sp>
        <p:nvSpPr>
          <p:cNvPr id="3" name="テキスト プレースホルダー 2"/>
          <p:cNvSpPr>
            <a:spLocks noGrp="1"/>
          </p:cNvSpPr>
          <p:nvPr>
            <p:ph type="body" idx="1" hasCustomPrompt="1"/>
          </p:nvPr>
        </p:nvSpPr>
        <p:spPr/>
        <p:txBody>
          <a:bodyPr/>
          <a:lstStyle/>
          <a:p>
            <a:pPr lvl="0"/>
            <a:r>
              <a:rPr kumimoji="1" lang="ja-JP" altLang="en-US" dirty="0"/>
              <a:t>Master Text formatting</a:t>
            </a:r>
            <a:endParaRPr kumimoji="1" lang="ja-JP" altLang="en-US" dirty="0"/>
          </a:p>
          <a:p>
            <a:pPr lvl="1"/>
            <a:r>
              <a:rPr kumimoji="1" lang="ja-JP" altLang="en-US" dirty="0"/>
              <a:t>Section </a:t>
            </a:r>
            <a:r>
              <a:rPr kumimoji="1" lang="en-US" altLang="ja-JP" dirty="0"/>
              <a:t>2 </a:t>
            </a:r>
            <a:r>
              <a:rPr kumimoji="1" lang="ja-JP" altLang="en-US" dirty="0"/>
              <a:t>Level</a:t>
            </a:r>
            <a:endParaRPr kumimoji="1" lang="ja-JP" altLang="en-US" dirty="0"/>
          </a:p>
          <a:p>
            <a:pPr lvl="2"/>
            <a:r>
              <a:rPr kumimoji="1" lang="ja-JP" altLang="en-US" dirty="0"/>
              <a:t>Section </a:t>
            </a:r>
            <a:r>
              <a:rPr kumimoji="1" lang="en-US" altLang="ja-JP" dirty="0"/>
              <a:t>3 </a:t>
            </a:r>
            <a:r>
              <a:rPr kumimoji="1" lang="ja-JP" altLang="en-US" dirty="0"/>
              <a:t>Level</a:t>
            </a:r>
            <a:endParaRPr kumimoji="1" lang="ja-JP" altLang="en-US" dirty="0"/>
          </a:p>
          <a:p>
            <a:pPr lvl="3"/>
            <a:r>
              <a:rPr kumimoji="1" lang="ja-JP" altLang="en-US" dirty="0"/>
              <a:t>Section </a:t>
            </a:r>
            <a:r>
              <a:rPr kumimoji="1" lang="en-US" altLang="ja-JP" dirty="0"/>
              <a:t>4 </a:t>
            </a:r>
            <a:r>
              <a:rPr kumimoji="1" lang="ja-JP" altLang="en-US" dirty="0"/>
              <a:t>Level</a:t>
            </a:r>
            <a:endParaRPr kumimoji="1" lang="ja-JP" altLang="en-US" dirty="0"/>
          </a:p>
          <a:p>
            <a:pPr lvl="4"/>
            <a:r>
              <a:rPr kumimoji="1" lang="ja-JP" altLang="en-US" dirty="0"/>
              <a:t>Section </a:t>
            </a:r>
            <a:r>
              <a:rPr kumimoji="1" lang="en-US" altLang="ja-JP" dirty="0"/>
              <a:t>5 </a:t>
            </a:r>
            <a:r>
              <a:rPr kumimoji="1" lang="ja-JP" altLang="en-US" dirty="0"/>
              <a:t>Level</a:t>
            </a:r>
            <a:endParaRPr kumimoji="1" lang="ja-JP" altLang="en-US" dirty="0"/>
          </a:p>
        </p:txBody>
      </p:sp>
      <p:sp>
        <p:nvSpPr>
          <p:cNvPr id="4" name="日付プレースホルダー 3"/>
          <p:cNvSpPr>
            <a:spLocks noGrp="1"/>
          </p:cNvSpPr>
          <p:nvPr>
            <p:ph type="dt" sz="half" idx="10"/>
          </p:nvPr>
        </p:nvSpPr>
        <p:spPr/>
        <p:txBody>
          <a:bodyPr/>
          <a:lstStyle/>
          <a:p>
            <a:fld id="{14C5B98E-B881-44C6-965E-C4CBF4BD5DE0}"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61B85B-3F11-4807-BF0A-089ABAB91E6D}" type="slidenum">
              <a:rPr kumimoji="1" lang="ja-JP" altLang="en-US" smtClean="0"/>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ja-JP" altLang="en-US"/>
              <a:t>Master title formatting</a:t>
            </a:r>
            <a:endParaRPr kumimoji="1" lang="ja-JP" altLang="en-US"/>
          </a:p>
        </p:txBody>
      </p:sp>
      <p:sp>
        <p:nvSpPr>
          <p:cNvPr id="3" name="コンテンツ プレースホルダー 2"/>
          <p:cNvSpPr>
            <a:spLocks noGrp="1"/>
          </p:cNvSpPr>
          <p:nvPr>
            <p:ph idx="1" hasCustomPrompt="1"/>
          </p:nvPr>
        </p:nvSpPr>
        <p:spPr/>
        <p:txBody>
          <a:bodyPr/>
          <a:lstStyle/>
          <a:p>
            <a:pPr lvl="0"/>
            <a:r>
              <a:rPr kumimoji="1" lang="ja-JP" altLang="en-US"/>
              <a:t>Master text formatting</a:t>
            </a:r>
            <a:endParaRPr kumimoji="1" lang="ja-JP" altLang="en-US"/>
          </a:p>
          <a:p>
            <a:pPr lvl="1"/>
            <a:r>
              <a:rPr kumimoji="1" lang="ja-JP" altLang="en-US"/>
              <a:t>Section </a:t>
            </a:r>
            <a:r>
              <a:rPr kumimoji="1" lang="en-US" altLang="ja-JP"/>
              <a:t>2 </a:t>
            </a:r>
            <a:r>
              <a:rPr kumimoji="1" lang="ja-JP" altLang="en-US"/>
              <a:t>Level</a:t>
            </a:r>
            <a:endParaRPr kumimoji="1" lang="ja-JP" altLang="en-US"/>
          </a:p>
          <a:p>
            <a:pPr lvl="2"/>
            <a:r>
              <a:rPr kumimoji="1" lang="ja-JP" altLang="en-US"/>
              <a:t>Section </a:t>
            </a:r>
            <a:r>
              <a:rPr kumimoji="1" lang="en-US" altLang="ja-JP"/>
              <a:t>3 </a:t>
            </a:r>
            <a:r>
              <a:rPr kumimoji="1" lang="ja-JP" altLang="en-US"/>
              <a:t>Level</a:t>
            </a:r>
            <a:endParaRPr kumimoji="1" lang="ja-JP" altLang="en-US"/>
          </a:p>
          <a:p>
            <a:pPr lvl="3"/>
            <a:r>
              <a:rPr kumimoji="1" lang="ja-JP" altLang="en-US"/>
              <a:t>Section </a:t>
            </a:r>
            <a:r>
              <a:rPr kumimoji="1" lang="en-US" altLang="ja-JP"/>
              <a:t>4 </a:t>
            </a:r>
            <a:r>
              <a:rPr kumimoji="1" lang="ja-JP" altLang="en-US"/>
              <a:t>Level</a:t>
            </a:r>
            <a:endParaRPr kumimoji="1" lang="ja-JP" altLang="en-US"/>
          </a:p>
          <a:p>
            <a:pPr lvl="4"/>
            <a:r>
              <a:rPr kumimoji="1" lang="ja-JP" altLang="en-US"/>
              <a:t>Section </a:t>
            </a:r>
            <a:r>
              <a:rPr kumimoji="1" lang="en-US" altLang="ja-JP"/>
              <a:t>5 </a:t>
            </a:r>
            <a:r>
              <a:rPr kumimoji="1" lang="ja-JP" altLang="en-US"/>
              <a:t>Level</a:t>
            </a:r>
            <a:endParaRPr kumimoji="1" lang="ja-JP" altLang="en-US"/>
          </a:p>
        </p:txBody>
      </p:sp>
      <p:sp>
        <p:nvSpPr>
          <p:cNvPr id="4" name="日付プレースホルダー 3"/>
          <p:cNvSpPr>
            <a:spLocks noGrp="1"/>
          </p:cNvSpPr>
          <p:nvPr>
            <p:ph type="dt" sz="half" idx="10"/>
          </p:nvPr>
        </p:nvSpPr>
        <p:spPr/>
        <p:txBody>
          <a:bodyPr/>
          <a:lstStyle/>
          <a:p>
            <a:fld id="{14C5B98E-B881-44C6-965E-C4CBF4BD5DE0}"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61B85B-3F11-4807-BF0A-089ABAB91E6D}" type="slidenum">
              <a:rPr kumimoji="1" lang="ja-JP" altLang="en-US" smtClean="0"/>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831850" y="1709738"/>
            <a:ext cx="10515600" cy="2852737"/>
          </a:xfrm>
        </p:spPr>
        <p:txBody>
          <a:bodyPr anchor="b"/>
          <a:lstStyle>
            <a:lvl1pPr>
              <a:defRPr sz="6000"/>
            </a:lvl1pPr>
          </a:lstStyle>
          <a:p>
            <a:r>
              <a:rPr kumimoji="1" lang="ja-JP" altLang="en-US"/>
              <a:t>Master title formatting</a:t>
            </a:r>
            <a:endParaRPr kumimoji="1" lang="ja-JP" altLang="en-US"/>
          </a:p>
        </p:txBody>
      </p:sp>
      <p:sp>
        <p:nvSpPr>
          <p:cNvPr id="3" name="テキスト プレースホルダー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Master text formatting</a:t>
            </a:r>
            <a:endParaRPr kumimoji="1" lang="ja-JP" altLang="en-US"/>
          </a:p>
        </p:txBody>
      </p:sp>
      <p:sp>
        <p:nvSpPr>
          <p:cNvPr id="4" name="日付プレースホルダー 3"/>
          <p:cNvSpPr>
            <a:spLocks noGrp="1"/>
          </p:cNvSpPr>
          <p:nvPr>
            <p:ph type="dt" sz="half" idx="10"/>
          </p:nvPr>
        </p:nvSpPr>
        <p:spPr/>
        <p:txBody>
          <a:bodyPr/>
          <a:lstStyle/>
          <a:p>
            <a:fld id="{14C5B98E-B881-44C6-965E-C4CBF4BD5DE0}"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61B85B-3F11-4807-BF0A-089ABAB91E6D}" type="slidenum">
              <a:rPr kumimoji="1" lang="ja-JP" altLang="en-US" smtClean="0"/>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ja-JP" altLang="en-US"/>
              <a:t>Master title formatting</a:t>
            </a:r>
            <a:endParaRPr kumimoji="1" lang="ja-JP" altLang="en-US"/>
          </a:p>
        </p:txBody>
      </p:sp>
      <p:sp>
        <p:nvSpPr>
          <p:cNvPr id="3" name="コンテンツ プレースホルダー 2"/>
          <p:cNvSpPr>
            <a:spLocks noGrp="1"/>
          </p:cNvSpPr>
          <p:nvPr>
            <p:ph sz="half" idx="1" hasCustomPrompt="1"/>
          </p:nvPr>
        </p:nvSpPr>
        <p:spPr>
          <a:xfrm>
            <a:off x="838200" y="1825625"/>
            <a:ext cx="5181600" cy="4351338"/>
          </a:xfrm>
        </p:spPr>
        <p:txBody>
          <a:bodyPr/>
          <a:lstStyle/>
          <a:p>
            <a:pPr lvl="0"/>
            <a:r>
              <a:rPr kumimoji="1" lang="ja-JP" altLang="en-US"/>
              <a:t>Master text formatting</a:t>
            </a:r>
            <a:endParaRPr kumimoji="1" lang="ja-JP" altLang="en-US"/>
          </a:p>
          <a:p>
            <a:pPr lvl="1"/>
            <a:r>
              <a:rPr kumimoji="1" lang="ja-JP" altLang="en-US"/>
              <a:t>Section </a:t>
            </a:r>
            <a:r>
              <a:rPr kumimoji="1" lang="en-US" altLang="ja-JP"/>
              <a:t>2 </a:t>
            </a:r>
            <a:r>
              <a:rPr kumimoji="1" lang="ja-JP" altLang="en-US"/>
              <a:t>Level</a:t>
            </a:r>
            <a:endParaRPr kumimoji="1" lang="ja-JP" altLang="en-US"/>
          </a:p>
          <a:p>
            <a:pPr lvl="2"/>
            <a:r>
              <a:rPr kumimoji="1" lang="ja-JP" altLang="en-US"/>
              <a:t>Section </a:t>
            </a:r>
            <a:r>
              <a:rPr kumimoji="1" lang="en-US" altLang="ja-JP"/>
              <a:t>3 </a:t>
            </a:r>
            <a:r>
              <a:rPr kumimoji="1" lang="ja-JP" altLang="en-US"/>
              <a:t>Level</a:t>
            </a:r>
            <a:endParaRPr kumimoji="1" lang="ja-JP" altLang="en-US"/>
          </a:p>
          <a:p>
            <a:pPr lvl="3"/>
            <a:r>
              <a:rPr kumimoji="1" lang="ja-JP" altLang="en-US"/>
              <a:t>Section </a:t>
            </a:r>
            <a:r>
              <a:rPr kumimoji="1" lang="en-US" altLang="ja-JP"/>
              <a:t>4 </a:t>
            </a:r>
            <a:r>
              <a:rPr kumimoji="1" lang="ja-JP" altLang="en-US"/>
              <a:t>Level</a:t>
            </a:r>
            <a:endParaRPr kumimoji="1" lang="ja-JP" altLang="en-US"/>
          </a:p>
          <a:p>
            <a:pPr lvl="4"/>
            <a:r>
              <a:rPr kumimoji="1" lang="ja-JP" altLang="en-US"/>
              <a:t>Section </a:t>
            </a:r>
            <a:r>
              <a:rPr kumimoji="1" lang="en-US" altLang="ja-JP"/>
              <a:t>5 </a:t>
            </a:r>
            <a:r>
              <a:rPr kumimoji="1" lang="ja-JP" altLang="en-US"/>
              <a:t>Level</a:t>
            </a:r>
            <a:endParaRPr kumimoji="1" lang="ja-JP" altLang="en-US"/>
          </a:p>
        </p:txBody>
      </p:sp>
      <p:sp>
        <p:nvSpPr>
          <p:cNvPr id="4" name="コンテンツ プレースホルダー 3"/>
          <p:cNvSpPr>
            <a:spLocks noGrp="1"/>
          </p:cNvSpPr>
          <p:nvPr>
            <p:ph sz="half" idx="2" hasCustomPrompt="1"/>
          </p:nvPr>
        </p:nvSpPr>
        <p:spPr>
          <a:xfrm>
            <a:off x="6172200" y="1825625"/>
            <a:ext cx="5181600" cy="4351338"/>
          </a:xfrm>
        </p:spPr>
        <p:txBody>
          <a:bodyPr/>
          <a:lstStyle/>
          <a:p>
            <a:pPr lvl="0"/>
            <a:r>
              <a:rPr kumimoji="1" lang="ja-JP" altLang="en-US"/>
              <a:t>Master text formatting</a:t>
            </a:r>
            <a:endParaRPr kumimoji="1" lang="ja-JP" altLang="en-US"/>
          </a:p>
          <a:p>
            <a:pPr lvl="1"/>
            <a:r>
              <a:rPr kumimoji="1" lang="ja-JP" altLang="en-US"/>
              <a:t>Section </a:t>
            </a:r>
            <a:r>
              <a:rPr kumimoji="1" lang="en-US" altLang="ja-JP"/>
              <a:t>2 </a:t>
            </a:r>
            <a:r>
              <a:rPr kumimoji="1" lang="ja-JP" altLang="en-US"/>
              <a:t>Level</a:t>
            </a:r>
            <a:endParaRPr kumimoji="1" lang="ja-JP" altLang="en-US"/>
          </a:p>
          <a:p>
            <a:pPr lvl="2"/>
            <a:r>
              <a:rPr kumimoji="1" lang="ja-JP" altLang="en-US"/>
              <a:t>Section </a:t>
            </a:r>
            <a:r>
              <a:rPr kumimoji="1" lang="en-US" altLang="ja-JP"/>
              <a:t>3 </a:t>
            </a:r>
            <a:r>
              <a:rPr kumimoji="1" lang="ja-JP" altLang="en-US"/>
              <a:t>Level</a:t>
            </a:r>
            <a:endParaRPr kumimoji="1" lang="ja-JP" altLang="en-US"/>
          </a:p>
          <a:p>
            <a:pPr lvl="3"/>
            <a:r>
              <a:rPr kumimoji="1" lang="ja-JP" altLang="en-US"/>
              <a:t>Section </a:t>
            </a:r>
            <a:r>
              <a:rPr kumimoji="1" lang="en-US" altLang="ja-JP"/>
              <a:t>4 </a:t>
            </a:r>
            <a:r>
              <a:rPr kumimoji="1" lang="ja-JP" altLang="en-US"/>
              <a:t>Level</a:t>
            </a:r>
            <a:endParaRPr kumimoji="1" lang="ja-JP" altLang="en-US"/>
          </a:p>
          <a:p>
            <a:pPr lvl="4"/>
            <a:r>
              <a:rPr kumimoji="1" lang="ja-JP" altLang="en-US"/>
              <a:t>Section </a:t>
            </a:r>
            <a:r>
              <a:rPr kumimoji="1" lang="en-US" altLang="ja-JP"/>
              <a:t>5 </a:t>
            </a:r>
            <a:r>
              <a:rPr kumimoji="1" lang="ja-JP" altLang="en-US"/>
              <a:t>Level</a:t>
            </a:r>
            <a:endParaRPr kumimoji="1" lang="ja-JP" altLang="en-US"/>
          </a:p>
        </p:txBody>
      </p:sp>
      <p:sp>
        <p:nvSpPr>
          <p:cNvPr id="5" name="日付プレースホルダー 4"/>
          <p:cNvSpPr>
            <a:spLocks noGrp="1"/>
          </p:cNvSpPr>
          <p:nvPr>
            <p:ph type="dt" sz="half" idx="10"/>
          </p:nvPr>
        </p:nvSpPr>
        <p:spPr/>
        <p:txBody>
          <a:bodyPr/>
          <a:lstStyle/>
          <a:p>
            <a:fld id="{14C5B98E-B881-44C6-965E-C4CBF4BD5DE0}"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61B85B-3F11-4807-BF0A-089ABAB91E6D}" type="slidenum">
              <a:rPr kumimoji="1" lang="ja-JP" altLang="en-US" smtClean="0"/>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839788" y="365125"/>
            <a:ext cx="10515600" cy="1325563"/>
          </a:xfrm>
        </p:spPr>
        <p:txBody>
          <a:bodyPr/>
          <a:lstStyle/>
          <a:p>
            <a:r>
              <a:rPr kumimoji="1" lang="ja-JP" altLang="en-US"/>
              <a:t>Master title formatting</a:t>
            </a:r>
            <a:endParaRPr kumimoji="1" lang="ja-JP" altLang="en-US"/>
          </a:p>
        </p:txBody>
      </p:sp>
      <p:sp>
        <p:nvSpPr>
          <p:cNvPr id="3" name="テキスト プレースホルダー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Master text formatting</a:t>
            </a:r>
            <a:endParaRPr kumimoji="1" lang="ja-JP" altLang="en-US"/>
          </a:p>
        </p:txBody>
      </p:sp>
      <p:sp>
        <p:nvSpPr>
          <p:cNvPr id="4" name="コンテンツ プレースホルダー 3"/>
          <p:cNvSpPr>
            <a:spLocks noGrp="1"/>
          </p:cNvSpPr>
          <p:nvPr>
            <p:ph sz="half" idx="2" hasCustomPrompt="1"/>
          </p:nvPr>
        </p:nvSpPr>
        <p:spPr>
          <a:xfrm>
            <a:off x="839788" y="2505075"/>
            <a:ext cx="5157787" cy="3684588"/>
          </a:xfrm>
        </p:spPr>
        <p:txBody>
          <a:bodyPr/>
          <a:lstStyle/>
          <a:p>
            <a:pPr lvl="0"/>
            <a:r>
              <a:rPr kumimoji="1" lang="ja-JP" altLang="en-US"/>
              <a:t>Master text formatting</a:t>
            </a:r>
            <a:endParaRPr kumimoji="1" lang="ja-JP" altLang="en-US"/>
          </a:p>
          <a:p>
            <a:pPr lvl="1"/>
            <a:r>
              <a:rPr kumimoji="1" lang="ja-JP" altLang="en-US"/>
              <a:t>Section </a:t>
            </a:r>
            <a:r>
              <a:rPr kumimoji="1" lang="en-US" altLang="ja-JP"/>
              <a:t>2 </a:t>
            </a:r>
            <a:r>
              <a:rPr kumimoji="1" lang="ja-JP" altLang="en-US"/>
              <a:t>Level</a:t>
            </a:r>
            <a:endParaRPr kumimoji="1" lang="ja-JP" altLang="en-US"/>
          </a:p>
          <a:p>
            <a:pPr lvl="2"/>
            <a:r>
              <a:rPr kumimoji="1" lang="ja-JP" altLang="en-US"/>
              <a:t>Section </a:t>
            </a:r>
            <a:r>
              <a:rPr kumimoji="1" lang="en-US" altLang="ja-JP"/>
              <a:t>3 </a:t>
            </a:r>
            <a:r>
              <a:rPr kumimoji="1" lang="ja-JP" altLang="en-US"/>
              <a:t>Level</a:t>
            </a:r>
            <a:endParaRPr kumimoji="1" lang="ja-JP" altLang="en-US"/>
          </a:p>
          <a:p>
            <a:pPr lvl="3"/>
            <a:r>
              <a:rPr kumimoji="1" lang="ja-JP" altLang="en-US"/>
              <a:t>Section </a:t>
            </a:r>
            <a:r>
              <a:rPr kumimoji="1" lang="en-US" altLang="ja-JP"/>
              <a:t>4 </a:t>
            </a:r>
            <a:r>
              <a:rPr kumimoji="1" lang="ja-JP" altLang="en-US"/>
              <a:t>Level</a:t>
            </a:r>
            <a:endParaRPr kumimoji="1" lang="ja-JP" altLang="en-US"/>
          </a:p>
          <a:p>
            <a:pPr lvl="4"/>
            <a:r>
              <a:rPr kumimoji="1" lang="ja-JP" altLang="en-US"/>
              <a:t>Section </a:t>
            </a:r>
            <a:r>
              <a:rPr kumimoji="1" lang="en-US" altLang="ja-JP"/>
              <a:t>5 </a:t>
            </a:r>
            <a:r>
              <a:rPr kumimoji="1" lang="ja-JP" altLang="en-US"/>
              <a:t>Level</a:t>
            </a:r>
            <a:endParaRPr kumimoji="1" lang="ja-JP" altLang="en-US"/>
          </a:p>
        </p:txBody>
      </p:sp>
      <p:sp>
        <p:nvSpPr>
          <p:cNvPr id="5" name="テキスト プレースホルダー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Master text formatting</a:t>
            </a:r>
            <a:endParaRPr kumimoji="1" lang="ja-JP" altLang="en-US"/>
          </a:p>
        </p:txBody>
      </p:sp>
      <p:sp>
        <p:nvSpPr>
          <p:cNvPr id="6" name="コンテンツ プレースホルダー 5"/>
          <p:cNvSpPr>
            <a:spLocks noGrp="1"/>
          </p:cNvSpPr>
          <p:nvPr>
            <p:ph sz="quarter" idx="4" hasCustomPrompt="1"/>
          </p:nvPr>
        </p:nvSpPr>
        <p:spPr>
          <a:xfrm>
            <a:off x="6172200" y="2505075"/>
            <a:ext cx="5183188" cy="3684588"/>
          </a:xfrm>
        </p:spPr>
        <p:txBody>
          <a:bodyPr/>
          <a:lstStyle/>
          <a:p>
            <a:pPr lvl="0"/>
            <a:r>
              <a:rPr kumimoji="1" lang="ja-JP" altLang="en-US"/>
              <a:t>Master text formatting</a:t>
            </a:r>
            <a:endParaRPr kumimoji="1" lang="ja-JP" altLang="en-US"/>
          </a:p>
          <a:p>
            <a:pPr lvl="1"/>
            <a:r>
              <a:rPr kumimoji="1" lang="ja-JP" altLang="en-US"/>
              <a:t>Section </a:t>
            </a:r>
            <a:r>
              <a:rPr kumimoji="1" lang="en-US" altLang="ja-JP"/>
              <a:t>2 </a:t>
            </a:r>
            <a:r>
              <a:rPr kumimoji="1" lang="ja-JP" altLang="en-US"/>
              <a:t>Level</a:t>
            </a:r>
            <a:endParaRPr kumimoji="1" lang="ja-JP" altLang="en-US"/>
          </a:p>
          <a:p>
            <a:pPr lvl="2"/>
            <a:r>
              <a:rPr kumimoji="1" lang="ja-JP" altLang="en-US"/>
              <a:t>Section </a:t>
            </a:r>
            <a:r>
              <a:rPr kumimoji="1" lang="en-US" altLang="ja-JP"/>
              <a:t>3 </a:t>
            </a:r>
            <a:r>
              <a:rPr kumimoji="1" lang="ja-JP" altLang="en-US"/>
              <a:t>Level</a:t>
            </a:r>
            <a:endParaRPr kumimoji="1" lang="ja-JP" altLang="en-US"/>
          </a:p>
          <a:p>
            <a:pPr lvl="3"/>
            <a:r>
              <a:rPr kumimoji="1" lang="ja-JP" altLang="en-US"/>
              <a:t>Section </a:t>
            </a:r>
            <a:r>
              <a:rPr kumimoji="1" lang="en-US" altLang="ja-JP"/>
              <a:t>4 </a:t>
            </a:r>
            <a:r>
              <a:rPr kumimoji="1" lang="ja-JP" altLang="en-US"/>
              <a:t>Level</a:t>
            </a:r>
            <a:endParaRPr kumimoji="1" lang="ja-JP" altLang="en-US"/>
          </a:p>
          <a:p>
            <a:pPr lvl="4"/>
            <a:r>
              <a:rPr kumimoji="1" lang="ja-JP" altLang="en-US"/>
              <a:t>Section </a:t>
            </a:r>
            <a:r>
              <a:rPr kumimoji="1" lang="en-US" altLang="ja-JP"/>
              <a:t>5 </a:t>
            </a:r>
            <a:r>
              <a:rPr kumimoji="1" lang="ja-JP" altLang="en-US"/>
              <a:t>Level</a:t>
            </a:r>
            <a:endParaRPr kumimoji="1" lang="ja-JP" altLang="en-US"/>
          </a:p>
        </p:txBody>
      </p:sp>
      <p:sp>
        <p:nvSpPr>
          <p:cNvPr id="7" name="日付プレースホルダー 6"/>
          <p:cNvSpPr>
            <a:spLocks noGrp="1"/>
          </p:cNvSpPr>
          <p:nvPr>
            <p:ph type="dt" sz="half" idx="10"/>
          </p:nvPr>
        </p:nvSpPr>
        <p:spPr/>
        <p:txBody>
          <a:bodyPr/>
          <a:lstStyle/>
          <a:p>
            <a:fld id="{14C5B98E-B881-44C6-965E-C4CBF4BD5DE0}" type="datetimeFigureOut">
              <a:rPr kumimoji="1" lang="ja-JP" altLang="en-US" smtClean="0"/>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61B85B-3F11-4807-BF0A-089ABAB91E6D}" type="slidenum">
              <a:rPr kumimoji="1" lang="ja-JP" altLang="en-US" smtClean="0"/>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ja-JP" altLang="en-US"/>
              <a:t>Master title formatting</a:t>
            </a:r>
            <a:endParaRPr kumimoji="1" lang="ja-JP" altLang="en-US"/>
          </a:p>
        </p:txBody>
      </p:sp>
      <p:sp>
        <p:nvSpPr>
          <p:cNvPr id="3" name="日付プレースホルダー 2"/>
          <p:cNvSpPr>
            <a:spLocks noGrp="1"/>
          </p:cNvSpPr>
          <p:nvPr>
            <p:ph type="dt" sz="half" idx="10"/>
          </p:nvPr>
        </p:nvSpPr>
        <p:spPr/>
        <p:txBody>
          <a:bodyPr/>
          <a:lstStyle/>
          <a:p>
            <a:fld id="{14C5B98E-B881-44C6-965E-C4CBF4BD5DE0}" type="datetimeFigureOut">
              <a:rPr kumimoji="1" lang="ja-JP" altLang="en-US" smtClean="0"/>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61B85B-3F11-4807-BF0A-089ABAB91E6D}" type="slidenum">
              <a:rPr kumimoji="1" lang="ja-JP" altLang="en-US" smtClean="0"/>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4C5B98E-B881-44C6-965E-C4CBF4BD5DE0}" type="datetimeFigureOut">
              <a:rPr kumimoji="1" lang="ja-JP" altLang="en-US" smtClean="0"/>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61B85B-3F11-4807-BF0A-089ABAB91E6D}" type="slidenum">
              <a:rPr kumimoji="1" lang="ja-JP" altLang="en-US" smtClean="0"/>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839788" y="457200"/>
            <a:ext cx="3932237" cy="1600200"/>
          </a:xfrm>
        </p:spPr>
        <p:txBody>
          <a:bodyPr anchor="b"/>
          <a:lstStyle>
            <a:lvl1pPr>
              <a:defRPr sz="3200"/>
            </a:lvl1pPr>
          </a:lstStyle>
          <a:p>
            <a:r>
              <a:rPr kumimoji="1" lang="ja-JP" altLang="en-US"/>
              <a:t>Master title formatting</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Master text formatting</a:t>
            </a:r>
            <a:endParaRPr kumimoji="1" lang="ja-JP" altLang="en-US"/>
          </a:p>
        </p:txBody>
      </p:sp>
      <p:sp>
        <p:nvSpPr>
          <p:cNvPr id="5" name="日付プレースホルダー 4"/>
          <p:cNvSpPr>
            <a:spLocks noGrp="1"/>
          </p:cNvSpPr>
          <p:nvPr>
            <p:ph type="dt" sz="half" idx="10"/>
          </p:nvPr>
        </p:nvSpPr>
        <p:spPr/>
        <p:txBody>
          <a:bodyPr/>
          <a:lstStyle/>
          <a:p>
            <a:fld id="{14C5B98E-B881-44C6-965E-C4CBF4BD5DE0}"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61B85B-3F11-4807-BF0A-089ABAB91E6D}" type="slidenum">
              <a:rPr kumimoji="1" lang="ja-JP" altLang="en-US" smtClean="0"/>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orient="vert" hasCustomPrompt="1"/>
          </p:nvPr>
        </p:nvSpPr>
        <p:spPr>
          <a:xfrm>
            <a:off x="9824484" y="365125"/>
            <a:ext cx="1529316" cy="5811838"/>
          </a:xfrm>
        </p:spPr>
        <p:txBody>
          <a:bodyPr vert="eaVert">
            <a:normAutofit/>
          </a:bodyPr>
          <a:lstStyle>
            <a:lvl1pPr>
              <a:defRPr sz="4400"/>
            </a:lvl1pPr>
          </a:lstStyle>
          <a:p>
            <a:r>
              <a:rPr lang="ja-JP"/>
              <a:t>Master title formatting</a:t>
            </a:r>
            <a:endParaRPr lang="ja-JP"/>
          </a:p>
        </p:txBody>
      </p:sp>
      <p:sp>
        <p:nvSpPr>
          <p:cNvPr id="3" name="縦書きテキスト プレースホルダー 2"/>
          <p:cNvSpPr>
            <a:spLocks noGrp="1"/>
          </p:cNvSpPr>
          <p:nvPr>
            <p:ph type="body" orient="vert" idx="1" hasCustomPrompt="1"/>
          </p:nvPr>
        </p:nvSpPr>
        <p:spPr>
          <a:xfrm>
            <a:off x="838200" y="365125"/>
            <a:ext cx="8879958" cy="5811838"/>
          </a:xfrm>
        </p:spPr>
        <p:txBody>
          <a:bodyPr vert="eaVert"/>
          <a:lstStyle>
            <a:lvl1pPr marL="228600" indent="-228600">
              <a:defRPr kumimoji="1" lang="ja-JP" altLang="en-US" sz="2800" kern="1200" dirty="0" smtClean="0">
                <a:solidFill>
                  <a:schemeClr val="tx1"/>
                </a:solidFill>
                <a:latin typeface="+mn-lt"/>
                <a:ea typeface="+mn-ea"/>
                <a:cs typeface="+mn-cs"/>
              </a:defRPr>
            </a:lvl1pPr>
            <a:lvl2pPr marL="685800" indent="-228600">
              <a:defRPr kumimoji="1" lang="ja-JP" altLang="en-US" sz="2400" kern="1200" dirty="0" smtClean="0">
                <a:solidFill>
                  <a:schemeClr val="tx1"/>
                </a:solidFill>
                <a:latin typeface="+mn-lt"/>
                <a:ea typeface="+mn-ea"/>
                <a:cs typeface="+mn-cs"/>
              </a:defRPr>
            </a:lvl2pPr>
            <a:lvl3pPr marL="1143000" indent="-228600">
              <a:defRPr kumimoji="1" lang="ja-JP" altLang="en-US" sz="2000" kern="1200" dirty="0" smtClean="0">
                <a:solidFill>
                  <a:schemeClr val="tx1"/>
                </a:solidFill>
                <a:latin typeface="+mn-lt"/>
                <a:ea typeface="+mn-ea"/>
                <a:cs typeface="+mn-cs"/>
              </a:defRPr>
            </a:lvl3pPr>
            <a:lvl4pPr marL="1600200" indent="-228600">
              <a:defRPr kumimoji="1" lang="ja-JP" altLang="en-US" sz="1800" kern="1200" dirty="0" smtClean="0">
                <a:solidFill>
                  <a:schemeClr val="tx1"/>
                </a:solidFill>
                <a:latin typeface="+mn-lt"/>
                <a:ea typeface="+mn-ea"/>
                <a:cs typeface="+mn-cs"/>
              </a:defRPr>
            </a:lvl4pPr>
            <a:lvl5pPr marL="2057400" indent="-228600">
              <a:defRPr kumimoji="1" lang="ja-JP" altLang="en-US" sz="1800" kern="1200" dirty="0">
                <a:solidFill>
                  <a:schemeClr val="tx1"/>
                </a:solidFill>
                <a:latin typeface="+mn-lt"/>
                <a:ea typeface="+mn-ea"/>
                <a:cs typeface="+mn-cs"/>
              </a:defRPr>
            </a:lvl5pPr>
          </a:lstStyle>
          <a:p>
            <a:pPr marL="228600" lvl="0" indent="-228600" algn="l" defTabSz="914400" rtl="0" eaLnBrk="1" latinLnBrk="0" hangingPunct="1">
              <a:lnSpc>
                <a:spcPct val="90000"/>
              </a:lnSpc>
              <a:spcBef>
                <a:spcPts val="1000"/>
              </a:spcBef>
              <a:buFont typeface="Arial" panose="020B0604020202020204" pitchFamily="34" charset="0"/>
              <a:buChar char="•"/>
            </a:pPr>
            <a:r>
              <a:rPr kumimoji="1" lang="ja-JP" altLang="en-US" dirty="0"/>
              <a:t>Master text formatting</a:t>
            </a:r>
            <a:endParaRPr kumimoji="1" lang="ja-JP" altLang="en-US" dirty="0"/>
          </a:p>
          <a:p>
            <a:pPr marL="685800" lvl="1" indent="-228600" algn="l" defTabSz="914400" rtl="0" eaLnBrk="1" latinLnBrk="0" hangingPunct="1">
              <a:lnSpc>
                <a:spcPct val="90000"/>
              </a:lnSpc>
              <a:spcBef>
                <a:spcPts val="500"/>
              </a:spcBef>
              <a:buFont typeface="Arial" panose="020B0604020202020204" pitchFamily="34" charset="0"/>
              <a:buChar char="•"/>
            </a:pPr>
            <a:r>
              <a:rPr kumimoji="1" lang="ja-JP" altLang="en-US" dirty="0"/>
              <a:t>Section 2 Level</a:t>
            </a:r>
            <a:endParaRPr kumimoji="1" lang="ja-JP" altLang="en-US" dirty="0"/>
          </a:p>
          <a:p>
            <a:pPr marL="1143000" lvl="2" indent="-228600" algn="l" defTabSz="914400" rtl="0" eaLnBrk="1" latinLnBrk="0" hangingPunct="1">
              <a:lnSpc>
                <a:spcPct val="90000"/>
              </a:lnSpc>
              <a:spcBef>
                <a:spcPts val="500"/>
              </a:spcBef>
              <a:buFont typeface="Arial" panose="020B0604020202020204" pitchFamily="34" charset="0"/>
              <a:buChar char="•"/>
            </a:pPr>
            <a:r>
              <a:rPr kumimoji="1" lang="ja-JP" altLang="en-US" dirty="0"/>
              <a:t>Section </a:t>
            </a:r>
            <a:r>
              <a:rPr kumimoji="1" lang="en-US" altLang="ja-JP" dirty="0"/>
              <a:t>3 </a:t>
            </a:r>
            <a:r>
              <a:rPr kumimoji="1" lang="ja-JP" altLang="en-US" dirty="0"/>
              <a:t>Level</a:t>
            </a:r>
            <a:endParaRPr kumimoji="1" lang="ja-JP" altLang="en-US" dirty="0"/>
          </a:p>
          <a:p>
            <a:pPr marL="1600200" lvl="3" indent="-228600" algn="l" defTabSz="914400" rtl="0" eaLnBrk="1" latinLnBrk="0" hangingPunct="1">
              <a:lnSpc>
                <a:spcPct val="90000"/>
              </a:lnSpc>
              <a:spcBef>
                <a:spcPts val="500"/>
              </a:spcBef>
              <a:buFont typeface="Arial" panose="020B0604020202020204" pitchFamily="34" charset="0"/>
              <a:buChar char="•"/>
            </a:pPr>
            <a:r>
              <a:rPr kumimoji="1" lang="ja-JP" altLang="en-US" dirty="0"/>
              <a:t>Section </a:t>
            </a:r>
            <a:r>
              <a:rPr kumimoji="1" lang="en-US" altLang="ja-JP" dirty="0"/>
              <a:t>4 </a:t>
            </a:r>
            <a:r>
              <a:rPr kumimoji="1" lang="ja-JP" altLang="en-US" dirty="0"/>
              <a:t>Level</a:t>
            </a:r>
            <a:endParaRPr kumimoji="1" lang="ja-JP" altLang="en-US" dirty="0"/>
          </a:p>
          <a:p>
            <a:pPr marL="2057400" lvl="4" indent="-228600" algn="l" defTabSz="914400" rtl="0" eaLnBrk="1" latinLnBrk="0" hangingPunct="1">
              <a:lnSpc>
                <a:spcPct val="90000"/>
              </a:lnSpc>
              <a:spcBef>
                <a:spcPts val="500"/>
              </a:spcBef>
              <a:buFont typeface="Arial" panose="020B0604020202020204" pitchFamily="34" charset="0"/>
              <a:buChar char="•"/>
            </a:pPr>
            <a:r>
              <a:rPr kumimoji="1" lang="ja-JP" altLang="en-US" dirty="0"/>
              <a:t>Section </a:t>
            </a:r>
            <a:r>
              <a:rPr kumimoji="1" lang="en-US" altLang="ja-JP" dirty="0"/>
              <a:t>5 </a:t>
            </a:r>
            <a:r>
              <a:rPr kumimoji="1" lang="ja-JP" altLang="en-US" dirty="0"/>
              <a:t>Level</a:t>
            </a:r>
            <a:endParaRPr kumimoji="1" lang="ja-JP" altLang="en-US" dirty="0"/>
          </a:p>
        </p:txBody>
      </p:sp>
      <p:sp>
        <p:nvSpPr>
          <p:cNvPr id="4" name="Date Placeholder 3"/>
          <p:cNvSpPr>
            <a:spLocks noGrp="1"/>
          </p:cNvSpPr>
          <p:nvPr>
            <p:ph type="dt" sz="half" idx="10"/>
          </p:nvPr>
        </p:nvSpPr>
        <p:spPr/>
        <p:txBody>
          <a:bodyPr/>
          <a:lstStyle/>
          <a:p>
            <a:fld id="{760FBDFE-C587-4B4C-A407-44438C67B59E}" type="datetimeFigureOut">
              <a:rPr lang="en-US" altLang="ja-JP" smtClean="0"/>
            </a:fld>
            <a:endParaRPr lang="ja-JP"/>
          </a:p>
        </p:txBody>
      </p:sp>
      <p:sp>
        <p:nvSpPr>
          <p:cNvPr id="5" name="Footer Placeholder 4"/>
          <p:cNvSpPr>
            <a:spLocks noGrp="1"/>
          </p:cNvSpPr>
          <p:nvPr>
            <p:ph type="ftr" sz="quarter" idx="11"/>
          </p:nvPr>
        </p:nvSpPr>
        <p:spPr/>
        <p:txBody>
          <a:bodyPr/>
          <a:lstStyle/>
          <a:p>
            <a:endParaRPr lang="ja-JP"/>
          </a:p>
        </p:txBody>
      </p:sp>
      <p:sp>
        <p:nvSpPr>
          <p:cNvPr id="6" name="Slide Number Placeholder 5"/>
          <p:cNvSpPr>
            <a:spLocks noGrp="1"/>
          </p:cNvSpPr>
          <p:nvPr>
            <p:ph type="sldNum" sz="quarter" idx="12"/>
          </p:nvPr>
        </p:nvSpPr>
        <p:spPr/>
        <p:txBody>
          <a:bodyPr/>
          <a:lstStyle/>
          <a:p>
            <a:fld id="{49AE70B2-8BF9-45C0-BB95-33D1B9D3A854}" type="slidenum">
              <a:rPr lang="en-US" altLang="ja-JP" smtClean="0"/>
            </a:fld>
            <a:endParaRPr lang="ja-JP"/>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Master title formatting</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Master text formatting</a:t>
            </a:r>
            <a:endParaRPr kumimoji="1" lang="ja-JP" altLang="en-US"/>
          </a:p>
          <a:p>
            <a:pPr lvl="1"/>
            <a:r>
              <a:rPr kumimoji="1" lang="ja-JP" altLang="en-US"/>
              <a:t>Section </a:t>
            </a:r>
            <a:r>
              <a:rPr kumimoji="1" lang="en-US" altLang="ja-JP"/>
              <a:t>2 </a:t>
            </a:r>
            <a:r>
              <a:rPr kumimoji="1" lang="ja-JP" altLang="en-US"/>
              <a:t>Level</a:t>
            </a:r>
            <a:endParaRPr kumimoji="1" lang="ja-JP" altLang="en-US"/>
          </a:p>
          <a:p>
            <a:pPr lvl="2"/>
            <a:r>
              <a:rPr kumimoji="1" lang="ja-JP" altLang="en-US"/>
              <a:t>Section </a:t>
            </a:r>
            <a:r>
              <a:rPr kumimoji="1" lang="en-US" altLang="ja-JP"/>
              <a:t>3 </a:t>
            </a:r>
            <a:r>
              <a:rPr kumimoji="1" lang="ja-JP" altLang="en-US"/>
              <a:t>Level</a:t>
            </a:r>
            <a:endParaRPr kumimoji="1" lang="ja-JP" altLang="en-US"/>
          </a:p>
          <a:p>
            <a:pPr lvl="3"/>
            <a:r>
              <a:rPr kumimoji="1" lang="ja-JP" altLang="en-US"/>
              <a:t>Section </a:t>
            </a:r>
            <a:r>
              <a:rPr kumimoji="1" lang="en-US" altLang="ja-JP"/>
              <a:t>4 </a:t>
            </a:r>
            <a:r>
              <a:rPr kumimoji="1" lang="ja-JP" altLang="en-US"/>
              <a:t>Level</a:t>
            </a:r>
            <a:endParaRPr kumimoji="1" lang="ja-JP" altLang="en-US"/>
          </a:p>
          <a:p>
            <a:pPr lvl="4"/>
            <a:r>
              <a:rPr kumimoji="1" lang="ja-JP" altLang="en-US"/>
              <a:t>Section </a:t>
            </a:r>
            <a:r>
              <a:rPr kumimoji="1" lang="en-US" altLang="ja-JP"/>
              <a:t>5 </a:t>
            </a:r>
            <a:r>
              <a:rPr kumimoji="1" lang="ja-JP" altLang="en-US"/>
              <a:t>Level</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C5B98E-B881-44C6-965E-C4CBF4BD5DE0}" type="datetimeFigureOut">
              <a:rPr kumimoji="1" lang="ja-JP" altLang="en-US" smtClean="0"/>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1B85B-3F11-4807-BF0A-089ABAB91E6D}"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1.xml"/><Relationship Id="rId4" Type="http://schemas.openxmlformats.org/officeDocument/2006/relationships/image" Target="../media/image5.jpeg"/><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7800" y="1357092"/>
            <a:ext cx="11771630" cy="1735016"/>
          </a:xfrm>
        </p:spPr>
        <p:txBody>
          <a:bodyPr>
            <a:normAutofit/>
          </a:bodyPr>
          <a:lstStyle/>
          <a:p>
            <a:r>
              <a:rPr kumimoji="1" lang="ja-JP" altLang="en-US" sz="3555" dirty="0"/>
              <a:t>For students enrolling in April </a:t>
            </a:r>
            <a:r>
              <a:rPr kumimoji="1" lang="en-US" altLang="ja-JP" sz="3555" dirty="0"/>
              <a:t>2026</a:t>
            </a:r>
            <a:br>
              <a:rPr kumimoji="1" lang="en-US" altLang="ja-JP" sz="3555" dirty="0"/>
            </a:br>
            <a:r>
              <a:rPr kumimoji="1" lang="ja-JP" altLang="en-US" sz="3555" dirty="0"/>
              <a:t>Application Guidelines for International Student</a:t>
            </a:r>
            <a:r>
              <a:rPr kumimoji="1" lang="en-US" altLang="ja-JP" sz="3555" dirty="0"/>
              <a:t>s (</a:t>
            </a:r>
            <a:r>
              <a:rPr kumimoji="1" lang="ja-JP" altLang="en-US" sz="3555" dirty="0"/>
              <a:t>Myanmar Edition</a:t>
            </a:r>
            <a:r>
              <a:rPr kumimoji="1" lang="en-US" altLang="ja-JP" sz="3555" dirty="0"/>
              <a:t>)</a:t>
            </a:r>
            <a:endParaRPr kumimoji="1" lang="ja-JP" altLang="en-US" sz="3555" dirty="0"/>
          </a:p>
        </p:txBody>
      </p:sp>
      <p:sp>
        <p:nvSpPr>
          <p:cNvPr id="3" name="サブタイトル 2"/>
          <p:cNvSpPr>
            <a:spLocks noGrp="1"/>
          </p:cNvSpPr>
          <p:nvPr>
            <p:ph type="subTitle" idx="1"/>
          </p:nvPr>
        </p:nvSpPr>
        <p:spPr>
          <a:xfrm>
            <a:off x="3919644" y="3007782"/>
            <a:ext cx="8271934" cy="977900"/>
          </a:xfrm>
        </p:spPr>
        <p:txBody>
          <a:bodyPr>
            <a:normAutofit fontScale="97500"/>
          </a:bodyPr>
          <a:lstStyle/>
          <a:p>
            <a:pPr algn="l"/>
            <a:r>
              <a:rPr kumimoji="1" lang="ja-JP" altLang="en-US" dirty="0">
                <a:solidFill>
                  <a:schemeClr val="accent1">
                    <a:lumMod val="50000"/>
                  </a:schemeClr>
                </a:solidFill>
              </a:rPr>
              <a:t>・</a:t>
            </a:r>
            <a:r>
              <a:rPr kumimoji="1" lang="en-US" altLang="ja-JP" dirty="0">
                <a:solidFill>
                  <a:schemeClr val="accent1">
                    <a:lumMod val="50000"/>
                  </a:schemeClr>
                </a:solidFill>
              </a:rPr>
              <a:t> School of Management and </a:t>
            </a:r>
            <a:r>
              <a:rPr kumimoji="1" lang="ja-JP" altLang="en-US" dirty="0">
                <a:solidFill>
                  <a:schemeClr val="accent1">
                    <a:lumMod val="50000"/>
                  </a:schemeClr>
                </a:solidFill>
              </a:rPr>
              <a:t>and Information </a:t>
            </a:r>
            <a:r>
              <a:rPr kumimoji="1" lang="en-US" altLang="ja-JP" dirty="0">
                <a:solidFill>
                  <a:schemeClr val="accent1">
                    <a:lumMod val="50000"/>
                  </a:schemeClr>
                </a:solidFill>
              </a:rPr>
              <a:t>Sciences</a:t>
            </a:r>
            <a:r>
              <a:rPr kumimoji="1" lang="ja-JP" altLang="en-US" dirty="0">
                <a:solidFill>
                  <a:schemeClr val="accent1">
                    <a:lumMod val="50000"/>
                  </a:schemeClr>
                </a:solidFill>
              </a:rPr>
              <a:t> </a:t>
            </a:r>
            <a:r>
              <a:rPr kumimoji="1" lang="en-US" altLang="ja-JP" dirty="0">
                <a:solidFill>
                  <a:schemeClr val="accent1">
                    <a:lumMod val="50000"/>
                  </a:schemeClr>
                </a:solidFill>
              </a:rPr>
              <a:t>(SMIS)</a:t>
            </a:r>
            <a:endParaRPr kumimoji="1" lang="ja-JP" altLang="en-US" dirty="0">
              <a:solidFill>
                <a:schemeClr val="accent1">
                  <a:lumMod val="50000"/>
                </a:schemeClr>
              </a:solidFill>
            </a:endParaRPr>
          </a:p>
          <a:p>
            <a:pPr algn="l"/>
            <a:r>
              <a:rPr kumimoji="1" lang="ja-JP" altLang="en-US" dirty="0">
                <a:solidFill>
                  <a:schemeClr val="accent2">
                    <a:lumMod val="50000"/>
                  </a:schemeClr>
                </a:solidFill>
              </a:rPr>
              <a:t>・</a:t>
            </a:r>
            <a:r>
              <a:rPr kumimoji="1" lang="en-US" altLang="ja-JP" dirty="0">
                <a:solidFill>
                  <a:schemeClr val="accent2">
                    <a:lumMod val="50000"/>
                  </a:schemeClr>
                </a:solidFill>
              </a:rPr>
              <a:t> School </a:t>
            </a:r>
            <a:r>
              <a:rPr kumimoji="1" lang="ja-JP" altLang="en-US" dirty="0">
                <a:solidFill>
                  <a:schemeClr val="accent2">
                    <a:lumMod val="50000"/>
                  </a:schemeClr>
                </a:solidFill>
              </a:rPr>
              <a:t>of Global Studies </a:t>
            </a:r>
            <a:r>
              <a:rPr kumimoji="1" lang="en-US" altLang="ja-JP" dirty="0">
                <a:solidFill>
                  <a:schemeClr val="accent2">
                    <a:lumMod val="50000"/>
                  </a:schemeClr>
                </a:solidFill>
              </a:rPr>
              <a:t>(SGS)</a:t>
            </a:r>
            <a:endParaRPr kumimoji="1" lang="en-US" altLang="ja-JP" dirty="0">
              <a:solidFill>
                <a:schemeClr val="accent2">
                  <a:lumMod val="50000"/>
                </a:schemeClr>
              </a:solidFill>
            </a:endParaRPr>
          </a:p>
        </p:txBody>
      </p:sp>
      <p:pic>
        <p:nvPicPr>
          <p:cNvPr id="96" name="Google Shape;96;p1"/>
          <p:cNvPicPr preferRelativeResize="0"/>
          <p:nvPr/>
        </p:nvPicPr>
        <p:blipFill rotWithShape="1">
          <a:blip r:embed="rId1"/>
          <a:srcRect/>
          <a:stretch>
            <a:fillRect/>
          </a:stretch>
        </p:blipFill>
        <p:spPr>
          <a:xfrm>
            <a:off x="8969375" y="124460"/>
            <a:ext cx="2980055" cy="1569085"/>
          </a:xfrm>
          <a:prstGeom prst="rect">
            <a:avLst/>
          </a:prstGeom>
          <a:noFill/>
          <a:ln>
            <a:noFill/>
          </a:ln>
        </p:spPr>
      </p:pic>
      <p:sp>
        <p:nvSpPr>
          <p:cNvPr id="5" name="テキストボックス 4"/>
          <p:cNvSpPr txBox="1"/>
          <p:nvPr/>
        </p:nvSpPr>
        <p:spPr>
          <a:xfrm>
            <a:off x="3662045" y="4799965"/>
            <a:ext cx="8611235" cy="704850"/>
          </a:xfrm>
          <a:prstGeom prst="rect">
            <a:avLst/>
          </a:prstGeom>
          <a:noFill/>
        </p:spPr>
        <p:txBody>
          <a:bodyPr wrap="square" rtlCol="0">
            <a:spAutoFit/>
          </a:bodyPr>
          <a:p>
            <a:r>
              <a:rPr lang="en-US" altLang="ja-JP" sz="3990">
                <a:latin typeface="Times New Roman" panose="02020603050405020304" charset="0"/>
                <a:ea typeface="MS UI Gothic" panose="020B0600070205080204" charset="-128"/>
                <a:cs typeface="Times New Roman" panose="02020603050405020304" charset="0"/>
              </a:rPr>
              <a:t>TAMA UNIVERSITY Myanmar Office</a:t>
            </a:r>
            <a:endParaRPr lang="en-US" altLang="ja-JP" sz="3990">
              <a:latin typeface="Times New Roman" panose="02020603050405020304" charset="0"/>
              <a:ea typeface="MS UI Gothic" panose="020B0600070205080204" charset="-128"/>
              <a:cs typeface="Times New Roman" panose="02020603050405020304" charset="0"/>
            </a:endParaRPr>
          </a:p>
        </p:txBody>
      </p:sp>
      <p:sp>
        <p:nvSpPr>
          <p:cNvPr id="4" name="テキストボックス 3"/>
          <p:cNvSpPr txBox="1"/>
          <p:nvPr/>
        </p:nvSpPr>
        <p:spPr>
          <a:xfrm>
            <a:off x="4290911" y="5497030"/>
            <a:ext cx="6650618" cy="1351280"/>
          </a:xfrm>
          <a:prstGeom prst="rect">
            <a:avLst/>
          </a:prstGeom>
          <a:noFill/>
        </p:spPr>
        <p:txBody>
          <a:bodyPr wrap="square" rtlCol="0">
            <a:spAutoFit/>
          </a:bodyPr>
          <a:p>
            <a:r>
              <a:rPr lang="en-US" altLang="ja-JP" sz="1635"/>
              <a:t>No225/227 Olympic Tower,Room(901),Mahar Bandhula Road,Lower Bloock</a:t>
            </a:r>
            <a:br>
              <a:rPr lang="en-US" altLang="ja-JP" sz="1635"/>
            </a:br>
            <a:r>
              <a:rPr lang="en-US" altLang="ja-JP" sz="1635"/>
              <a:t>Kyaukutada Township,Yangon</a:t>
            </a:r>
            <a:endParaRPr lang="en-US" altLang="ja-JP" sz="1635"/>
          </a:p>
          <a:p>
            <a:r>
              <a:rPr lang="en-US" altLang="ja-JP" sz="1635"/>
              <a:t>Ph:09 4444 40 703</a:t>
            </a:r>
            <a:br>
              <a:rPr lang="en-US" altLang="ja-JP" sz="1635"/>
            </a:br>
            <a:r>
              <a:rPr lang="en-US" altLang="ja-JP" sz="1635"/>
              <a:t>Email:nannanna304@gmail.com</a:t>
            </a:r>
            <a:endParaRPr lang="en-US" altLang="ja-JP" sz="1635"/>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726440" y="175895"/>
            <a:ext cx="5080000" cy="368300"/>
          </a:xfrm>
          <a:prstGeom prst="rect">
            <a:avLst/>
          </a:prstGeom>
        </p:spPr>
        <p:txBody>
          <a:bodyPr>
            <a:spAutoFit/>
          </a:bodyPr>
          <a:lstStyle/>
          <a:p>
            <a:r>
              <a:rPr lang="ja-JP" altLang="en-US">
                <a:latin typeface="MS PGothic" panose="020B0600070205080204" charset="-128"/>
                <a:ea typeface="MS PGothic" panose="020B0600070205080204" charset="-128"/>
              </a:rPr>
              <a:t>Tuition and Fees</a:t>
            </a:r>
            <a:endParaRPr lang="ja-JP" altLang="en-US">
              <a:latin typeface="MS PGothic" panose="020B0600070205080204" charset="-128"/>
              <a:ea typeface="MS PGothic" panose="020B0600070205080204" charset="-128"/>
            </a:endParaRPr>
          </a:p>
        </p:txBody>
      </p:sp>
      <p:sp>
        <p:nvSpPr>
          <p:cNvPr id="5" name="テキストボックス 4"/>
          <p:cNvSpPr txBox="1"/>
          <p:nvPr/>
        </p:nvSpPr>
        <p:spPr>
          <a:xfrm>
            <a:off x="726440" y="1186180"/>
            <a:ext cx="5785485" cy="1168400"/>
          </a:xfrm>
          <a:prstGeom prst="rect">
            <a:avLst/>
          </a:prstGeom>
          <a:ln w="12700" cmpd="sng">
            <a:solidFill>
              <a:schemeClr val="tx1"/>
            </a:solidFill>
            <a:prstDash val="solid"/>
          </a:ln>
        </p:spPr>
        <p:txBody>
          <a:bodyPr wrap="square">
            <a:spAutoFit/>
          </a:bodyPr>
          <a:lstStyle/>
          <a:p>
            <a:r>
              <a:rPr lang="en-US" altLang="ja-JP" sz="1400" dirty="0">
                <a:latin typeface="MS PGothic" panose="020B0600070205080204" charset="-128"/>
                <a:ea typeface="MS PGothic" panose="020B0600070205080204" charset="-128"/>
                <a:cs typeface="MS PGothic" panose="020B0600070205080204" charset="-128"/>
              </a:rPr>
              <a:t>School of Management and Information Sciences</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Tuition (Autumn Semester) </a:t>
            </a:r>
            <a:r>
              <a:rPr lang="en-US" altLang="ja-JP" sz="1400" dirty="0">
                <a:latin typeface="MS PGothic" panose="020B0600070205080204" charset="-128"/>
                <a:ea typeface="MS PGothic" panose="020B0600070205080204" charset="-128"/>
                <a:cs typeface="MS PGothic" panose="020B0600070205080204" charset="-128"/>
              </a:rPr>
              <a:t>350,000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Facility Fee (Autumn Semester) </a:t>
            </a:r>
            <a:r>
              <a:rPr lang="en-US" altLang="ja-JP" sz="1400" dirty="0">
                <a:latin typeface="MS PGothic" panose="020B0600070205080204" charset="-128"/>
                <a:ea typeface="MS PGothic" panose="020B0600070205080204" charset="-128"/>
                <a:cs typeface="MS PGothic" panose="020B0600070205080204" charset="-128"/>
              </a:rPr>
              <a:t>120,000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u="sng" dirty="0">
                <a:latin typeface="MS PGothic" panose="020B0600070205080204" charset="-128"/>
                <a:ea typeface="MS PGothic" panose="020B0600070205080204" charset="-128"/>
                <a:cs typeface="MS PGothic" panose="020B0600070205080204" charset="-128"/>
              </a:rPr>
              <a:t>International Student Support Fee</a:t>
            </a:r>
            <a:r>
              <a:rPr lang="en-US" altLang="ja-JP" sz="1400" u="sng" dirty="0">
                <a:latin typeface="MS PGothic" panose="020B0600070205080204" charset="-128"/>
                <a:ea typeface="MS PGothic" panose="020B0600070205080204" charset="-128"/>
                <a:cs typeface="MS PGothic" panose="020B0600070205080204" charset="-128"/>
              </a:rPr>
              <a:t>  30,000 </a:t>
            </a:r>
            <a:r>
              <a:rPr lang="ja-JP" altLang="en-US" sz="1400" u="sng" dirty="0">
                <a:latin typeface="MS PGothic" panose="020B0600070205080204" charset="-128"/>
                <a:ea typeface="MS PGothic" panose="020B0600070205080204" charset="-128"/>
                <a:cs typeface="MS PGothic" panose="020B0600070205080204" charset="-128"/>
              </a:rPr>
              <a:t>yen</a:t>
            </a:r>
            <a:endParaRPr lang="ja-JP" altLang="en-US" sz="1400" u="sng"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Total</a:t>
            </a:r>
            <a:r>
              <a:rPr lang="en-US" altLang="ja-JP" sz="1400" dirty="0">
                <a:latin typeface="MS PGothic" panose="020B0600070205080204" charset="-128"/>
                <a:ea typeface="MS PGothic" panose="020B0600070205080204" charset="-128"/>
                <a:cs typeface="MS PGothic" panose="020B0600070205080204" charset="-128"/>
              </a:rPr>
              <a:t>                500,000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p:txBody>
      </p:sp>
      <p:sp>
        <p:nvSpPr>
          <p:cNvPr id="6" name="テキストボックス 5"/>
          <p:cNvSpPr txBox="1"/>
          <p:nvPr/>
        </p:nvSpPr>
        <p:spPr>
          <a:xfrm>
            <a:off x="287868" y="532342"/>
            <a:ext cx="3064931" cy="523220"/>
          </a:xfrm>
          <a:prstGeom prst="rect">
            <a:avLst/>
          </a:prstGeom>
          <a:noFill/>
        </p:spPr>
        <p:txBody>
          <a:bodyPr wrap="square" rtlCol="0" anchor="t">
            <a:spAutoFit/>
          </a:bodyPr>
          <a:lstStyle/>
          <a:p>
            <a:r>
              <a:rPr lang="ja-JP" altLang="en-US" sz="1400" dirty="0">
                <a:latin typeface="MS PGothic" panose="020B0600070205080204" charset="-128"/>
                <a:ea typeface="MS PGothic" panose="020B0600070205080204" charset="-128"/>
                <a:cs typeface="MS PGothic" panose="020B0600070205080204" charset="-128"/>
                <a:sym typeface="+mn-ea"/>
              </a:rPr>
              <a:t>（</a:t>
            </a:r>
            <a:r>
              <a:rPr lang="en-US" altLang="ja-JP" sz="1400" dirty="0">
                <a:latin typeface="MS PGothic" panose="020B0600070205080204" charset="-128"/>
                <a:ea typeface="MS PGothic" panose="020B0600070205080204" charset="-128"/>
                <a:cs typeface="MS PGothic" panose="020B0600070205080204" charset="-128"/>
                <a:sym typeface="+mn-ea"/>
              </a:rPr>
              <a:t>2</a:t>
            </a:r>
            <a:r>
              <a:rPr lang="ja-JP" altLang="en-US" sz="1400" dirty="0">
                <a:latin typeface="MS PGothic" panose="020B0600070205080204" charset="-128"/>
                <a:ea typeface="MS PGothic" panose="020B0600070205080204" charset="-128"/>
                <a:cs typeface="MS PGothic" panose="020B0600070205080204" charset="-128"/>
                <a:sym typeface="+mn-ea"/>
              </a:rPr>
              <a:t>）Annual Tuition </a:t>
            </a:r>
            <a:r>
              <a:rPr lang="en-US" altLang="ja-JP" sz="1400" dirty="0">
                <a:latin typeface="MS PGothic" panose="020B0600070205080204" charset="-128"/>
                <a:ea typeface="MS PGothic" panose="020B0600070205080204" charset="-128"/>
                <a:cs typeface="MS PGothic" panose="020B0600070205080204" charset="-128"/>
                <a:sym typeface="+mn-ea"/>
              </a:rPr>
              <a:t>for the first year</a:t>
            </a:r>
            <a:endParaRPr lang="ja-JP" altLang="en-US" sz="1400" dirty="0">
              <a:latin typeface="MS PGothic" panose="020B0600070205080204" charset="-128"/>
              <a:ea typeface="MS PGothic" panose="020B0600070205080204" charset="-128"/>
              <a:cs typeface="MS PGothic" panose="020B0600070205080204" charset="-128"/>
              <a:sym typeface="+mn-ea"/>
            </a:endParaRPr>
          </a:p>
          <a:p>
            <a:r>
              <a:rPr lang="ja-JP" altLang="en-US" sz="1400" dirty="0">
                <a:latin typeface="MS PGothic" panose="020B0600070205080204" charset="-128"/>
                <a:ea typeface="MS PGothic" panose="020B0600070205080204" charset="-128"/>
                <a:cs typeface="MS PGothic" panose="020B0600070205080204" charset="-128"/>
                <a:sym typeface="+mn-ea"/>
              </a:rPr>
              <a:t> (Autumn Semester) Payment</a:t>
            </a:r>
            <a:endParaRPr lang="ja-JP" altLang="en-US" sz="1400" dirty="0">
              <a:latin typeface="MS PGothic" panose="020B0600070205080204" charset="-128"/>
              <a:ea typeface="MS PGothic" panose="020B0600070205080204" charset="-128"/>
              <a:cs typeface="MS PGothic" panose="020B0600070205080204" charset="-128"/>
              <a:sym typeface="+mn-ea"/>
            </a:endParaRPr>
          </a:p>
        </p:txBody>
      </p:sp>
      <p:sp>
        <p:nvSpPr>
          <p:cNvPr id="7" name="テキストボックス 6"/>
          <p:cNvSpPr txBox="1"/>
          <p:nvPr/>
        </p:nvSpPr>
        <p:spPr>
          <a:xfrm>
            <a:off x="6830695" y="1186180"/>
            <a:ext cx="5361305" cy="1168400"/>
          </a:xfrm>
          <a:prstGeom prst="rect">
            <a:avLst/>
          </a:prstGeom>
          <a:noFill/>
          <a:ln w="12700" cmpd="sng">
            <a:solidFill>
              <a:schemeClr val="tx1"/>
            </a:solidFill>
            <a:prstDash val="solid"/>
          </a:ln>
        </p:spPr>
        <p:txBody>
          <a:bodyPr wrap="square" rtlCol="0" anchor="t">
            <a:spAutoFit/>
          </a:bodyPr>
          <a:lstStyle/>
          <a:p>
            <a:r>
              <a:rPr lang="ja-JP" altLang="en-US" sz="1400" dirty="0">
                <a:latin typeface="MS PGothic" panose="020B0600070205080204" charset="-128"/>
                <a:ea typeface="MS PGothic" panose="020B0600070205080204" charset="-128"/>
                <a:cs typeface="MS PGothic" panose="020B0600070205080204" charset="-128"/>
                <a:sym typeface="+mn-ea"/>
              </a:rPr>
              <a:t>Faculty of Global Studies</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Tuition (Autumn Semester) </a:t>
            </a:r>
            <a:r>
              <a:rPr lang="en-US" altLang="ja-JP" sz="1400" dirty="0">
                <a:latin typeface="MS PGothic" panose="020B0600070205080204" charset="-128"/>
                <a:ea typeface="MS PGothic" panose="020B0600070205080204" charset="-128"/>
                <a:cs typeface="MS PGothic" panose="020B0600070205080204" charset="-128"/>
                <a:sym typeface="+mn-ea"/>
              </a:rPr>
              <a:t>450,000 </a:t>
            </a:r>
            <a:r>
              <a:rPr lang="ja-JP" altLang="en-US" sz="1400" dirty="0">
                <a:latin typeface="MS PGothic" panose="020B0600070205080204" charset="-128"/>
                <a:ea typeface="MS PGothic" panose="020B0600070205080204" charset="-128"/>
                <a:cs typeface="MS PGothic" panose="020B0600070205080204" charset="-128"/>
                <a:sym typeface="+mn-ea"/>
              </a:rPr>
              <a:t>yen</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Facility Fee (Autumn Semester)</a:t>
            </a:r>
            <a:r>
              <a:rPr lang="en-US" altLang="ja-JP" sz="1400" dirty="0">
                <a:latin typeface="MS PGothic" panose="020B0600070205080204" charset="-128"/>
                <a:ea typeface="MS PGothic" panose="020B0600070205080204" charset="-128"/>
                <a:cs typeface="MS PGothic" panose="020B0600070205080204" charset="-128"/>
                <a:sym typeface="+mn-ea"/>
              </a:rPr>
              <a:t>120,000 </a:t>
            </a:r>
            <a:r>
              <a:rPr lang="ja-JP" altLang="en-US" sz="1400" dirty="0">
                <a:latin typeface="MS PGothic" panose="020B0600070205080204" charset="-128"/>
                <a:ea typeface="MS PGothic" panose="020B0600070205080204" charset="-128"/>
                <a:cs typeface="MS PGothic" panose="020B0600070205080204" charset="-128"/>
                <a:sym typeface="+mn-ea"/>
              </a:rPr>
              <a:t>yen</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u="sng" dirty="0">
                <a:latin typeface="MS PGothic" panose="020B0600070205080204" charset="-128"/>
                <a:ea typeface="MS PGothic" panose="020B0600070205080204" charset="-128"/>
                <a:cs typeface="MS PGothic" panose="020B0600070205080204" charset="-128"/>
                <a:sym typeface="+mn-ea"/>
              </a:rPr>
              <a:t>International Student Support Fee</a:t>
            </a:r>
            <a:r>
              <a:rPr lang="en-US" altLang="ja-JP" sz="1400" u="sng" dirty="0">
                <a:latin typeface="MS PGothic" panose="020B0600070205080204" charset="-128"/>
                <a:ea typeface="MS PGothic" panose="020B0600070205080204" charset="-128"/>
                <a:cs typeface="MS PGothic" panose="020B0600070205080204" charset="-128"/>
                <a:sym typeface="+mn-ea"/>
              </a:rPr>
              <a:t>     30,000 </a:t>
            </a:r>
            <a:r>
              <a:rPr lang="ja-JP" altLang="en-US" sz="1400" u="sng"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sym typeface="+mn-ea"/>
              </a:rPr>
              <a:t>Total</a:t>
            </a:r>
            <a:r>
              <a:rPr lang="en-US" altLang="ja-JP" sz="1400" dirty="0">
                <a:latin typeface="MS PGothic" panose="020B0600070205080204" charset="-128"/>
                <a:ea typeface="MS PGothic" panose="020B0600070205080204" charset="-128"/>
                <a:cs typeface="MS PGothic" panose="020B0600070205080204" charset="-128"/>
                <a:sym typeface="+mn-ea"/>
              </a:rPr>
              <a:t>                 600,000 </a:t>
            </a:r>
            <a:r>
              <a:rPr lang="ja-JP" altLang="en-US" sz="1400"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sym typeface="+mn-ea"/>
            </a:endParaRPr>
          </a:p>
        </p:txBody>
      </p:sp>
      <p:sp>
        <p:nvSpPr>
          <p:cNvPr id="8" name="テキストボックス 7"/>
          <p:cNvSpPr txBox="1"/>
          <p:nvPr/>
        </p:nvSpPr>
        <p:spPr>
          <a:xfrm>
            <a:off x="797560" y="3180715"/>
            <a:ext cx="5803900" cy="2245360"/>
          </a:xfrm>
          <a:prstGeom prst="rect">
            <a:avLst/>
          </a:prstGeom>
          <a:ln w="12700" cmpd="sng">
            <a:solidFill>
              <a:schemeClr val="tx1"/>
            </a:solidFill>
            <a:prstDash val="solid"/>
          </a:ln>
        </p:spPr>
        <p:txBody>
          <a:bodyPr wrap="square">
            <a:spAutoFit/>
          </a:bodyPr>
          <a:lstStyle/>
          <a:p>
            <a:r>
              <a:rPr lang="ja-JP" altLang="en-US" sz="1400" dirty="0">
                <a:latin typeface="MS PGothic" panose="020B0600070205080204" charset="-128"/>
                <a:ea typeface="MS PGothic" panose="020B0600070205080204" charset="-128"/>
                <a:cs typeface="MS PGothic" panose="020B0600070205080204" charset="-128"/>
              </a:rPr>
              <a:t>Faculty of Business Administration and Information Science</a:t>
            </a:r>
            <a:r>
              <a:rPr lang="en-US" altLang="ja-JP" sz="1400" dirty="0">
                <a:latin typeface="MS PGothic" panose="020B0600070205080204" charset="-128"/>
                <a:ea typeface="MS PGothic" panose="020B0600070205080204" charset="-128"/>
                <a:cs typeface="MS PGothic" panose="020B0600070205080204" charset="-128"/>
              </a:rPr>
              <a:t>s</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Tuition (Spring Semester)</a:t>
            </a:r>
            <a:r>
              <a:rPr lang="en-US" altLang="ja-JP" sz="1400" dirty="0">
                <a:latin typeface="MS PGothic" panose="020B0600070205080204" charset="-128"/>
                <a:ea typeface="MS PGothic" panose="020B0600070205080204" charset="-128"/>
                <a:cs typeface="MS PGothic" panose="020B0600070205080204" charset="-128"/>
              </a:rPr>
              <a:t>         350,000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Tuition (Autumn Semester)</a:t>
            </a:r>
            <a:r>
              <a:rPr lang="en-US" altLang="ja-JP" sz="1400" dirty="0">
                <a:latin typeface="MS PGothic" panose="020B0600070205080204" charset="-128"/>
                <a:ea typeface="MS PGothic" panose="020B0600070205080204" charset="-128"/>
                <a:cs typeface="MS PGothic" panose="020B0600070205080204" charset="-128"/>
              </a:rPr>
              <a:t>         350,000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Facility Fee (Spring Semester)</a:t>
            </a:r>
            <a:r>
              <a:rPr lang="en-US" altLang="ja-JP" sz="1400" dirty="0">
                <a:latin typeface="MS PGothic" panose="020B0600070205080204" charset="-128"/>
                <a:ea typeface="MS PGothic" panose="020B0600070205080204" charset="-128"/>
                <a:cs typeface="MS PGothic" panose="020B0600070205080204" charset="-128"/>
              </a:rPr>
              <a:t>         120,000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Facility Fee (Autumn Semester)</a:t>
            </a:r>
            <a:r>
              <a:rPr lang="en-US" altLang="ja-JP" sz="1400" dirty="0">
                <a:latin typeface="MS PGothic" panose="020B0600070205080204" charset="-128"/>
                <a:ea typeface="MS PGothic" panose="020B0600070205080204" charset="-128"/>
                <a:cs typeface="MS PGothic" panose="020B0600070205080204" charset="-128"/>
              </a:rPr>
              <a:t>         120,000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International Student Support Fee (Spring Semester)</a:t>
            </a:r>
            <a:r>
              <a:rPr lang="en-US" altLang="ja-JP" sz="1400" dirty="0">
                <a:latin typeface="MS PGothic" panose="020B0600070205080204" charset="-128"/>
                <a:ea typeface="MS PGothic" panose="020B0600070205080204" charset="-128"/>
                <a:cs typeface="MS PGothic" panose="020B0600070205080204" charset="-128"/>
              </a:rPr>
              <a:t> 30,000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International Student Support Fee (Autumn Semester)</a:t>
            </a:r>
            <a:r>
              <a:rPr lang="en-US" altLang="ja-JP" sz="1400" dirty="0">
                <a:latin typeface="MS PGothic" panose="020B0600070205080204" charset="-128"/>
                <a:ea typeface="MS PGothic" panose="020B0600070205080204" charset="-128"/>
                <a:cs typeface="MS PGothic" panose="020B0600070205080204" charset="-128"/>
              </a:rPr>
              <a:t> 30,000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Book and Teaching Material Fee</a:t>
            </a:r>
            <a:r>
              <a:rPr lang="en-US" altLang="ja-JP" sz="1400" dirty="0">
                <a:latin typeface="MS PGothic" panose="020B0600070205080204" charset="-128"/>
                <a:ea typeface="MS PGothic" panose="020B0600070205080204" charset="-128"/>
                <a:cs typeface="MS PGothic" panose="020B0600070205080204" charset="-128"/>
              </a:rPr>
              <a:t>                  40,000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u="sng" dirty="0">
                <a:latin typeface="MS PGothic" panose="020B0600070205080204" charset="-128"/>
                <a:ea typeface="MS PGothic" panose="020B0600070205080204" charset="-128"/>
                <a:cs typeface="MS PGothic" panose="020B0600070205080204" charset="-128"/>
              </a:rPr>
              <a:t>Supporters' Association Annual Membership Fee</a:t>
            </a:r>
            <a:r>
              <a:rPr lang="en-US" altLang="ja-JP" sz="1400" u="sng" dirty="0">
                <a:latin typeface="MS PGothic" panose="020B0600070205080204" charset="-128"/>
                <a:ea typeface="MS PGothic" panose="020B0600070205080204" charset="-128"/>
                <a:cs typeface="MS PGothic" panose="020B0600070205080204" charset="-128"/>
              </a:rPr>
              <a:t>        20,000 </a:t>
            </a:r>
            <a:r>
              <a:rPr lang="ja-JP" altLang="en-US" sz="1400" u="sng" dirty="0">
                <a:latin typeface="MS PGothic" panose="020B0600070205080204" charset="-128"/>
                <a:ea typeface="MS PGothic" panose="020B0600070205080204" charset="-128"/>
                <a:cs typeface="MS PGothic" panose="020B0600070205080204" charset="-128"/>
              </a:rPr>
              <a:t>yen</a:t>
            </a:r>
            <a:endParaRPr lang="ja-JP" altLang="en-US" sz="1400" u="sng"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Total</a:t>
            </a:r>
            <a:r>
              <a:rPr lang="en-US" altLang="ja-JP" sz="1400" dirty="0">
                <a:latin typeface="MS PGothic" panose="020B0600070205080204" charset="-128"/>
                <a:ea typeface="MS PGothic" panose="020B0600070205080204" charset="-128"/>
                <a:cs typeface="MS PGothic" panose="020B0600070205080204" charset="-128"/>
              </a:rPr>
              <a:t>                       1,060,000 </a:t>
            </a:r>
            <a:r>
              <a:rPr lang="ja-JP" altLang="en-US" sz="1400" dirty="0">
                <a:latin typeface="MS PGothic" panose="020B0600070205080204" charset="-128"/>
                <a:ea typeface="MS PGothic" panose="020B0600070205080204" charset="-128"/>
                <a:cs typeface="MS PGothic" panose="020B0600070205080204" charset="-128"/>
              </a:rPr>
              <a:t>yen</a:t>
            </a:r>
            <a:endParaRPr lang="ja-JP" altLang="en-US" sz="1600" dirty="0">
              <a:latin typeface="sans-serif"/>
              <a:ea typeface="sans-serif"/>
            </a:endParaRPr>
          </a:p>
        </p:txBody>
      </p:sp>
      <p:sp>
        <p:nvSpPr>
          <p:cNvPr id="9" name="テキストボックス 8"/>
          <p:cNvSpPr txBox="1"/>
          <p:nvPr/>
        </p:nvSpPr>
        <p:spPr>
          <a:xfrm>
            <a:off x="406399" y="2565608"/>
            <a:ext cx="3767667" cy="521970"/>
          </a:xfrm>
          <a:prstGeom prst="rect">
            <a:avLst/>
          </a:prstGeom>
          <a:noFill/>
        </p:spPr>
        <p:txBody>
          <a:bodyPr wrap="square" rtlCol="0" anchor="t">
            <a:spAutoFit/>
          </a:bodyPr>
          <a:lstStyle/>
          <a:p>
            <a:r>
              <a:rPr lang="ja-JP" altLang="en-US" sz="1400" dirty="0">
                <a:latin typeface="MS PGothic" panose="020B0600070205080204" charset="-128"/>
                <a:ea typeface="MS PGothic" panose="020B0600070205080204" charset="-128"/>
                <a:cs typeface="MS PGothic" panose="020B0600070205080204" charset="-128"/>
                <a:sym typeface="+mn-ea"/>
              </a:rPr>
              <a:t>（</a:t>
            </a:r>
            <a:r>
              <a:rPr lang="en-US" altLang="ja-JP" sz="1400" dirty="0">
                <a:latin typeface="MS PGothic" panose="020B0600070205080204" charset="-128"/>
                <a:ea typeface="MS PGothic" panose="020B0600070205080204" charset="-128"/>
                <a:cs typeface="MS PGothic" panose="020B0600070205080204" charset="-128"/>
                <a:sym typeface="+mn-ea"/>
              </a:rPr>
              <a:t>3</a:t>
            </a:r>
            <a:r>
              <a:rPr lang="ja-JP" altLang="en-US" sz="1400" dirty="0">
                <a:latin typeface="MS PGothic" panose="020B0600070205080204" charset="-128"/>
                <a:ea typeface="MS PGothic" panose="020B0600070205080204" charset="-128"/>
                <a:cs typeface="MS PGothic" panose="020B0600070205080204" charset="-128"/>
                <a:sym typeface="+mn-ea"/>
              </a:rPr>
              <a:t>）Annual Tuition and Related Fees Payment </a:t>
            </a:r>
            <a:endParaRPr lang="ja-JP" altLang="en-US" sz="1400" dirty="0">
              <a:latin typeface="MS PGothic" panose="020B0600070205080204" charset="-128"/>
              <a:ea typeface="MS PGothic" panose="020B0600070205080204" charset="-128"/>
              <a:cs typeface="MS PGothic" panose="020B0600070205080204" charset="-128"/>
              <a:sym typeface="+mn-ea"/>
            </a:endParaRPr>
          </a:p>
          <a:p>
            <a:r>
              <a:rPr lang="ja-JP" altLang="en-US" sz="1400" dirty="0">
                <a:latin typeface="MS PGothic" panose="020B0600070205080204" charset="-128"/>
                <a:ea typeface="MS PGothic" panose="020B0600070205080204" charset="-128"/>
                <a:cs typeface="MS PGothic" panose="020B0600070205080204" charset="-128"/>
                <a:sym typeface="+mn-ea"/>
              </a:rPr>
              <a:t>from the Second Year Onward</a:t>
            </a:r>
            <a:endParaRPr lang="ja-JP" altLang="en-US" sz="1400" dirty="0">
              <a:latin typeface="MS PGothic" panose="020B0600070205080204" charset="-128"/>
              <a:ea typeface="MS PGothic" panose="020B0600070205080204" charset="-128"/>
              <a:cs typeface="MS PGothic" panose="020B0600070205080204" charset="-128"/>
              <a:sym typeface="+mn-ea"/>
            </a:endParaRPr>
          </a:p>
        </p:txBody>
      </p:sp>
      <p:sp>
        <p:nvSpPr>
          <p:cNvPr id="10" name="テキストボックス 9"/>
          <p:cNvSpPr txBox="1"/>
          <p:nvPr/>
        </p:nvSpPr>
        <p:spPr>
          <a:xfrm>
            <a:off x="6830695" y="3180715"/>
            <a:ext cx="5361305" cy="2245360"/>
          </a:xfrm>
          <a:prstGeom prst="rect">
            <a:avLst/>
          </a:prstGeom>
          <a:noFill/>
          <a:ln w="12700" cmpd="sng">
            <a:solidFill>
              <a:schemeClr val="tx1"/>
            </a:solidFill>
            <a:prstDash val="solid"/>
          </a:ln>
        </p:spPr>
        <p:txBody>
          <a:bodyPr wrap="square" rtlCol="0" anchor="t">
            <a:spAutoFit/>
          </a:bodyPr>
          <a:lstStyle/>
          <a:p>
            <a:r>
              <a:rPr lang="ja-JP" altLang="en-US" sz="1400" dirty="0">
                <a:latin typeface="MS PGothic" panose="020B0600070205080204" charset="-128"/>
                <a:ea typeface="MS PGothic" panose="020B0600070205080204" charset="-128"/>
                <a:cs typeface="MS PGothic" panose="020B0600070205080204" charset="-128"/>
                <a:sym typeface="+mn-ea"/>
              </a:rPr>
              <a:t>Faculty of Global Studies</a:t>
            </a:r>
            <a:endParaRPr lang="ja-JP" altLang="en-US" sz="1400" dirty="0">
              <a:latin typeface="MS PGothic" panose="020B0600070205080204" charset="-128"/>
              <a:ea typeface="MS PGothic" panose="020B0600070205080204" charset="-128"/>
              <a:cs typeface="MS PGothic" panose="020B0600070205080204" charset="-128"/>
              <a:sym typeface="+mn-ea"/>
            </a:endParaRPr>
          </a:p>
          <a:p>
            <a:r>
              <a:rPr lang="ja-JP" altLang="en-US" sz="1400" dirty="0">
                <a:latin typeface="MS PGothic" panose="020B0600070205080204" charset="-128"/>
                <a:ea typeface="MS PGothic" panose="020B0600070205080204" charset="-128"/>
                <a:cs typeface="MS PGothic" panose="020B0600070205080204" charset="-128"/>
                <a:sym typeface="+mn-ea"/>
              </a:rPr>
              <a:t>Tuition (Spring Semester)</a:t>
            </a:r>
            <a:r>
              <a:rPr lang="en-US" altLang="ja-JP" sz="1400" dirty="0">
                <a:latin typeface="MS PGothic" panose="020B0600070205080204" charset="-128"/>
                <a:ea typeface="MS PGothic" panose="020B0600070205080204" charset="-128"/>
                <a:cs typeface="MS PGothic" panose="020B0600070205080204" charset="-128"/>
                <a:sym typeface="+mn-ea"/>
              </a:rPr>
              <a:t>         450,000 </a:t>
            </a:r>
            <a:r>
              <a:rPr lang="ja-JP" altLang="en-US" sz="1400"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sym typeface="+mn-ea"/>
            </a:endParaRPr>
          </a:p>
          <a:p>
            <a:r>
              <a:rPr lang="ja-JP" altLang="en-US" sz="1400" dirty="0">
                <a:latin typeface="MS PGothic" panose="020B0600070205080204" charset="-128"/>
                <a:ea typeface="MS PGothic" panose="020B0600070205080204" charset="-128"/>
                <a:cs typeface="MS PGothic" panose="020B0600070205080204" charset="-128"/>
                <a:sym typeface="+mn-ea"/>
              </a:rPr>
              <a:t>Tuition (Autumn Semester)</a:t>
            </a:r>
            <a:r>
              <a:rPr lang="en-US" altLang="ja-JP" sz="1400" dirty="0">
                <a:latin typeface="MS PGothic" panose="020B0600070205080204" charset="-128"/>
                <a:ea typeface="MS PGothic" panose="020B0600070205080204" charset="-128"/>
                <a:cs typeface="MS PGothic" panose="020B0600070205080204" charset="-128"/>
                <a:sym typeface="+mn-ea"/>
              </a:rPr>
              <a:t>         450,000 </a:t>
            </a:r>
            <a:r>
              <a:rPr lang="ja-JP" altLang="en-US" sz="1400"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sym typeface="+mn-ea"/>
            </a:endParaRPr>
          </a:p>
          <a:p>
            <a:r>
              <a:rPr lang="ja-JP" altLang="en-US" sz="1400" dirty="0">
                <a:latin typeface="MS PGothic" panose="020B0600070205080204" charset="-128"/>
                <a:ea typeface="MS PGothic" panose="020B0600070205080204" charset="-128"/>
                <a:cs typeface="MS PGothic" panose="020B0600070205080204" charset="-128"/>
                <a:sym typeface="+mn-ea"/>
              </a:rPr>
              <a:t>Facility Fee (Spring Semester)</a:t>
            </a:r>
            <a:r>
              <a:rPr lang="en-US" altLang="ja-JP" sz="1400" dirty="0">
                <a:latin typeface="MS PGothic" panose="020B0600070205080204" charset="-128"/>
                <a:ea typeface="MS PGothic" panose="020B0600070205080204" charset="-128"/>
                <a:cs typeface="MS PGothic" panose="020B0600070205080204" charset="-128"/>
                <a:sym typeface="+mn-ea"/>
              </a:rPr>
              <a:t>         120,000 </a:t>
            </a:r>
            <a:r>
              <a:rPr lang="ja-JP" altLang="en-US" sz="1400"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sym typeface="+mn-ea"/>
            </a:endParaRPr>
          </a:p>
          <a:p>
            <a:r>
              <a:rPr lang="ja-JP" altLang="en-US" sz="1400" dirty="0">
                <a:latin typeface="MS PGothic" panose="020B0600070205080204" charset="-128"/>
                <a:ea typeface="MS PGothic" panose="020B0600070205080204" charset="-128"/>
                <a:cs typeface="MS PGothic" panose="020B0600070205080204" charset="-128"/>
                <a:sym typeface="+mn-ea"/>
              </a:rPr>
              <a:t>Facility Fee (Autumn Semester)</a:t>
            </a:r>
            <a:r>
              <a:rPr lang="en-US" altLang="ja-JP" sz="1400" dirty="0">
                <a:latin typeface="MS PGothic" panose="020B0600070205080204" charset="-128"/>
                <a:ea typeface="MS PGothic" panose="020B0600070205080204" charset="-128"/>
                <a:cs typeface="MS PGothic" panose="020B0600070205080204" charset="-128"/>
                <a:sym typeface="+mn-ea"/>
              </a:rPr>
              <a:t>         120,000 </a:t>
            </a:r>
            <a:r>
              <a:rPr lang="ja-JP" altLang="en-US" sz="1400"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sym typeface="+mn-ea"/>
            </a:endParaRPr>
          </a:p>
          <a:p>
            <a:r>
              <a:rPr lang="ja-JP" altLang="en-US" sz="1400" dirty="0">
                <a:latin typeface="MS PGothic" panose="020B0600070205080204" charset="-128"/>
                <a:ea typeface="MS PGothic" panose="020B0600070205080204" charset="-128"/>
                <a:cs typeface="MS PGothic" panose="020B0600070205080204" charset="-128"/>
                <a:sym typeface="+mn-ea"/>
              </a:rPr>
              <a:t>International Student Support Fee (Spring Semester)</a:t>
            </a:r>
            <a:r>
              <a:rPr lang="en-US" altLang="ja-JP" sz="1400" dirty="0">
                <a:latin typeface="MS PGothic" panose="020B0600070205080204" charset="-128"/>
                <a:ea typeface="MS PGothic" panose="020B0600070205080204" charset="-128"/>
                <a:cs typeface="MS PGothic" panose="020B0600070205080204" charset="-128"/>
                <a:sym typeface="+mn-ea"/>
              </a:rPr>
              <a:t> 30,000 </a:t>
            </a:r>
            <a:r>
              <a:rPr lang="ja-JP" altLang="en-US" sz="1400"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sym typeface="+mn-ea"/>
            </a:endParaRPr>
          </a:p>
          <a:p>
            <a:r>
              <a:rPr lang="ja-JP" altLang="en-US" sz="1400" dirty="0">
                <a:latin typeface="MS PGothic" panose="020B0600070205080204" charset="-128"/>
                <a:ea typeface="MS PGothic" panose="020B0600070205080204" charset="-128"/>
                <a:cs typeface="MS PGothic" panose="020B0600070205080204" charset="-128"/>
                <a:sym typeface="+mn-ea"/>
              </a:rPr>
              <a:t>International Student Support Fee (Autumn Semester)</a:t>
            </a:r>
            <a:r>
              <a:rPr lang="en-US" altLang="ja-JP" sz="1400" dirty="0">
                <a:latin typeface="MS PGothic" panose="020B0600070205080204" charset="-128"/>
                <a:ea typeface="MS PGothic" panose="020B0600070205080204" charset="-128"/>
                <a:cs typeface="MS PGothic" panose="020B0600070205080204" charset="-128"/>
                <a:sym typeface="+mn-ea"/>
              </a:rPr>
              <a:t> 30,000 </a:t>
            </a:r>
            <a:r>
              <a:rPr lang="ja-JP" altLang="en-US" sz="1400"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sym typeface="+mn-ea"/>
            </a:endParaRPr>
          </a:p>
          <a:p>
            <a:r>
              <a:rPr lang="ja-JP" altLang="en-US" sz="1400" dirty="0">
                <a:latin typeface="MS PGothic" panose="020B0600070205080204" charset="-128"/>
                <a:ea typeface="MS PGothic" panose="020B0600070205080204" charset="-128"/>
                <a:cs typeface="MS PGothic" panose="020B0600070205080204" charset="-128"/>
                <a:sym typeface="+mn-ea"/>
              </a:rPr>
              <a:t>Book and Teaching Material Fee</a:t>
            </a:r>
            <a:r>
              <a:rPr lang="en-US" altLang="ja-JP" sz="1400" dirty="0">
                <a:latin typeface="MS PGothic" panose="020B0600070205080204" charset="-128"/>
                <a:ea typeface="MS PGothic" panose="020B0600070205080204" charset="-128"/>
                <a:cs typeface="MS PGothic" panose="020B0600070205080204" charset="-128"/>
                <a:sym typeface="+mn-ea"/>
              </a:rPr>
              <a:t>                  40,000 </a:t>
            </a:r>
            <a:r>
              <a:rPr lang="ja-JP" altLang="en-US" sz="1400"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u="sng" dirty="0">
                <a:latin typeface="MS PGothic" panose="020B0600070205080204" charset="-128"/>
                <a:ea typeface="MS PGothic" panose="020B0600070205080204" charset="-128"/>
                <a:cs typeface="MS PGothic" panose="020B0600070205080204" charset="-128"/>
                <a:sym typeface="+mn-ea"/>
              </a:rPr>
              <a:t>Supporters' Association Annual Membership Fee</a:t>
            </a:r>
            <a:r>
              <a:rPr lang="en-US" altLang="ja-JP" sz="1400" u="sng" dirty="0">
                <a:latin typeface="MS PGothic" panose="020B0600070205080204" charset="-128"/>
                <a:ea typeface="MS PGothic" panose="020B0600070205080204" charset="-128"/>
                <a:cs typeface="MS PGothic" panose="020B0600070205080204" charset="-128"/>
                <a:sym typeface="+mn-ea"/>
              </a:rPr>
              <a:t>          20,000 </a:t>
            </a:r>
            <a:r>
              <a:rPr lang="ja-JP" altLang="en-US" sz="1400" u="sng" dirty="0">
                <a:latin typeface="MS PGothic" panose="020B0600070205080204" charset="-128"/>
                <a:ea typeface="MS PGothic" panose="020B0600070205080204" charset="-128"/>
                <a:cs typeface="MS PGothic" panose="020B0600070205080204" charset="-128"/>
                <a:sym typeface="+mn-ea"/>
              </a:rPr>
              <a:t>yen</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Total</a:t>
            </a:r>
            <a:r>
              <a:rPr lang="en-US" altLang="ja-JP" sz="1400" dirty="0">
                <a:latin typeface="MS PGothic" panose="020B0600070205080204" charset="-128"/>
                <a:ea typeface="MS PGothic" panose="020B0600070205080204" charset="-128"/>
                <a:cs typeface="MS PGothic" panose="020B0600070205080204" charset="-128"/>
                <a:sym typeface="+mn-ea"/>
              </a:rPr>
              <a:t>                         1,260,000 </a:t>
            </a:r>
            <a:r>
              <a:rPr lang="ja-JP" altLang="en-US" sz="1400" dirty="0">
                <a:latin typeface="MS PGothic" panose="020B0600070205080204" charset="-128"/>
                <a:ea typeface="MS PGothic" panose="020B0600070205080204" charset="-128"/>
                <a:cs typeface="MS PGothic" panose="020B0600070205080204" charset="-128"/>
                <a:sym typeface="+mn-ea"/>
              </a:rPr>
              <a:t>yen</a:t>
            </a:r>
            <a:endParaRPr lang="ja-JP" altLang="en-US" sz="1400" dirty="0">
              <a:latin typeface="MS PGothic" panose="020B0600070205080204" charset="-128"/>
              <a:ea typeface="MS PGothic" panose="020B0600070205080204" charset="-128"/>
              <a:cs typeface="MS PGothic" panose="020B0600070205080204" charset="-128"/>
              <a:sym typeface="+mn-ea"/>
            </a:endParaRPr>
          </a:p>
        </p:txBody>
      </p:sp>
      <p:sp>
        <p:nvSpPr>
          <p:cNvPr id="11" name="テキストボックス 10"/>
          <p:cNvSpPr txBox="1"/>
          <p:nvPr/>
        </p:nvSpPr>
        <p:spPr>
          <a:xfrm>
            <a:off x="1856740" y="5641340"/>
            <a:ext cx="9679305" cy="983615"/>
          </a:xfrm>
          <a:prstGeom prst="rect">
            <a:avLst/>
          </a:prstGeom>
          <a:noFill/>
        </p:spPr>
        <p:txBody>
          <a:bodyPr wrap="square" rtlCol="0" anchor="t">
            <a:spAutoFit/>
          </a:bodyPr>
          <a:lstStyle/>
          <a:p>
            <a:r>
              <a:rPr lang="en-US" altLang="ja-JP" sz="1400" dirty="0">
                <a:solidFill>
                  <a:srgbClr val="FF0000"/>
                </a:solidFill>
                <a:latin typeface="MS PGothic" panose="020B0600070205080204" charset="-128"/>
                <a:ea typeface="MS PGothic" panose="020B0600070205080204" charset="-128"/>
                <a:cs typeface="MS PGothic" panose="020B0600070205080204" charset="-128"/>
                <a:sym typeface="+mn-ea"/>
              </a:rPr>
              <a:t>※</a:t>
            </a:r>
            <a:r>
              <a:rPr lang="ja-JP" altLang="en-US" sz="1400" dirty="0">
                <a:solidFill>
                  <a:srgbClr val="FF0000"/>
                </a:solidFill>
                <a:latin typeface="MS PGothic" panose="020B0600070205080204" charset="-128"/>
                <a:ea typeface="MS PGothic" panose="020B0600070205080204" charset="-128"/>
                <a:cs typeface="MS PGothic" panose="020B0600070205080204" charset="-128"/>
                <a:sym typeface="+mn-ea"/>
              </a:rPr>
              <a:t>Tuition (Spring Semester), Facility Fee (Spring Semester), Book and Teaching Material Fee, and Supporters</a:t>
            </a:r>
            <a:r>
              <a:rPr lang="en-US" altLang="ja-JP" sz="1400" dirty="0">
                <a:solidFill>
                  <a:srgbClr val="FF0000"/>
                </a:solidFill>
                <a:latin typeface="MS PGothic" panose="020B0600070205080204" charset="-128"/>
                <a:ea typeface="MS PGothic" panose="020B0600070205080204" charset="-128"/>
                <a:cs typeface="MS PGothic" panose="020B0600070205080204" charset="-128"/>
                <a:sym typeface="+mn-ea"/>
              </a:rPr>
              <a:t>’</a:t>
            </a:r>
            <a:r>
              <a:rPr lang="ja-JP" altLang="en-US" sz="1400" dirty="0">
                <a:solidFill>
                  <a:srgbClr val="FF0000"/>
                </a:solidFill>
                <a:latin typeface="MS PGothic" panose="020B0600070205080204" charset="-128"/>
                <a:ea typeface="MS PGothic" panose="020B0600070205080204" charset="-128"/>
                <a:cs typeface="MS PGothic" panose="020B0600070205080204" charset="-128"/>
                <a:sym typeface="+mn-ea"/>
              </a:rPr>
              <a:t>Association Annual Membership Fee should be paid by </a:t>
            </a:r>
            <a:r>
              <a:rPr lang="en-US" altLang="ja-JP" sz="1400" dirty="0">
                <a:solidFill>
                  <a:srgbClr val="FF0000"/>
                </a:solidFill>
                <a:latin typeface="MS PGothic" panose="020B0600070205080204" charset="-128"/>
                <a:ea typeface="MS PGothic" panose="020B0600070205080204" charset="-128"/>
                <a:cs typeface="MS PGothic" panose="020B0600070205080204" charset="-128"/>
                <a:sym typeface="+mn-ea"/>
              </a:rPr>
              <a:t>t</a:t>
            </a:r>
            <a:r>
              <a:rPr lang="ja-JP" altLang="en-US" sz="1400" dirty="0">
                <a:solidFill>
                  <a:srgbClr val="FF0000"/>
                </a:solidFill>
                <a:latin typeface="MS PGothic" panose="020B0600070205080204" charset="-128"/>
                <a:ea typeface="MS PGothic" panose="020B0600070205080204" charset="-128"/>
                <a:cs typeface="MS PGothic" panose="020B0600070205080204" charset="-128"/>
                <a:sym typeface="+mn-ea"/>
              </a:rPr>
              <a:t>he end of </a:t>
            </a:r>
            <a:r>
              <a:rPr lang="en-US" altLang="ja-JP" sz="1400" dirty="0">
                <a:solidFill>
                  <a:srgbClr val="FF0000"/>
                </a:solidFill>
                <a:latin typeface="MS PGothic" panose="020B0600070205080204" charset="-128"/>
                <a:ea typeface="MS PGothic" panose="020B0600070205080204" charset="-128"/>
                <a:cs typeface="MS PGothic" panose="020B0600070205080204" charset="-128"/>
                <a:sym typeface="+mn-ea"/>
              </a:rPr>
              <a:t>April.</a:t>
            </a:r>
            <a:endParaRPr lang="en-US" altLang="ja-JP" sz="1400" dirty="0">
              <a:solidFill>
                <a:srgbClr val="FF0000"/>
              </a:solidFill>
              <a:latin typeface="MS PGothic" panose="020B0600070205080204" charset="-128"/>
              <a:ea typeface="MS PGothic" panose="020B0600070205080204" charset="-128"/>
              <a:cs typeface="MS PGothic" panose="020B0600070205080204" charset="-128"/>
              <a:sym typeface="+mn-ea"/>
            </a:endParaRPr>
          </a:p>
          <a:p>
            <a:r>
              <a:rPr lang="en-US" altLang="ja-JP" sz="1400" dirty="0">
                <a:solidFill>
                  <a:srgbClr val="FF0000"/>
                </a:solidFill>
                <a:latin typeface="MS PGothic" panose="020B0600070205080204" charset="-128"/>
                <a:ea typeface="MS PGothic" panose="020B0600070205080204" charset="-128"/>
                <a:cs typeface="MS PGothic" panose="020B0600070205080204" charset="-128"/>
                <a:sym typeface="+mn-ea"/>
              </a:rPr>
              <a:t>※</a:t>
            </a:r>
            <a:r>
              <a:rPr lang="ja-JP" altLang="en-US" sz="1400" dirty="0">
                <a:solidFill>
                  <a:srgbClr val="FF0000"/>
                </a:solidFill>
                <a:latin typeface="MS PGothic" panose="020B0600070205080204" charset="-128"/>
                <a:ea typeface="MS PGothic" panose="020B0600070205080204" charset="-128"/>
                <a:cs typeface="MS PGothic" panose="020B0600070205080204" charset="-128"/>
                <a:sym typeface="+mn-ea"/>
              </a:rPr>
              <a:t>Tuition (Autumn Semester) and Facility Fee (Autumn Semester) should be paid by the end of </a:t>
            </a:r>
            <a:r>
              <a:rPr lang="en-US" altLang="ja-JP" sz="1400" dirty="0">
                <a:solidFill>
                  <a:srgbClr val="FF0000"/>
                </a:solidFill>
                <a:latin typeface="MS PGothic" panose="020B0600070205080204" charset="-128"/>
                <a:ea typeface="MS PGothic" panose="020B0600070205080204" charset="-128"/>
                <a:cs typeface="MS PGothic" panose="020B0600070205080204" charset="-128"/>
                <a:sym typeface="+mn-ea"/>
              </a:rPr>
              <a:t>October.</a:t>
            </a:r>
            <a:endParaRPr lang="en-US" altLang="ja-JP" sz="1400" dirty="0">
              <a:solidFill>
                <a:srgbClr val="FF0000"/>
              </a:solidFill>
              <a:latin typeface="MS PGothic" panose="020B0600070205080204" charset="-128"/>
              <a:ea typeface="MS PGothic" panose="020B0600070205080204" charset="-128"/>
              <a:cs typeface="MS PGothic" panose="020B0600070205080204" charset="-128"/>
              <a:sym typeface="+mn-ea"/>
            </a:endParaRPr>
          </a:p>
          <a:p>
            <a:r>
              <a:rPr lang="en-US" altLang="ja-JP" sz="1400" dirty="0">
                <a:solidFill>
                  <a:srgbClr val="FF0000"/>
                </a:solidFill>
                <a:latin typeface="MS PGothic" panose="020B0600070205080204" charset="-128"/>
                <a:ea typeface="MS PGothic" panose="020B0600070205080204" charset="-128"/>
                <a:cs typeface="MS PGothic" panose="020B0600070205080204" charset="-128"/>
                <a:sym typeface="+mn-ea"/>
              </a:rPr>
              <a:t>※</a:t>
            </a:r>
            <a:r>
              <a:rPr lang="ja-JP" altLang="en-US" sz="1400" dirty="0">
                <a:solidFill>
                  <a:srgbClr val="FF0000"/>
                </a:solidFill>
                <a:latin typeface="MS PGothic" panose="020B0600070205080204" charset="-128"/>
                <a:ea typeface="MS PGothic" panose="020B0600070205080204" charset="-128"/>
                <a:cs typeface="MS PGothic" panose="020B0600070205080204" charset="-128"/>
                <a:sym typeface="+mn-ea"/>
              </a:rPr>
              <a:t>The above amounts are subject to change without prior notice.</a:t>
            </a:r>
            <a:endParaRPr lang="ja-JP" altLang="en-US" sz="1600" dirty="0">
              <a:solidFill>
                <a:srgbClr val="FF0000"/>
              </a:solidFill>
              <a:latin typeface="sans-serif"/>
              <a:ea typeface="sans-serif"/>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169545" y="473075"/>
            <a:ext cx="11217275" cy="1814830"/>
          </a:xfrm>
          <a:prstGeom prst="rect">
            <a:avLst/>
          </a:prstGeom>
        </p:spPr>
        <p:txBody>
          <a:bodyPr wrap="square">
            <a:spAutoFit/>
          </a:bodyPr>
          <a:lstStyle/>
          <a:p>
            <a:r>
              <a:rPr lang="en-US" altLang="ja-JP" sz="1400" dirty="0">
                <a:latin typeface="MS PGothic" panose="020B0600070205080204" charset="-128"/>
                <a:ea typeface="MS PGothic" panose="020B0600070205080204" charset="-128"/>
                <a:cs typeface="MS PGothic" panose="020B0600070205080204" charset="-128"/>
              </a:rPr>
              <a:t>●</a:t>
            </a:r>
            <a:r>
              <a:rPr lang="ja-JP" altLang="en-US" sz="1400" dirty="0">
                <a:latin typeface="MS PGothic" panose="020B0600070205080204" charset="-128"/>
                <a:ea typeface="MS PGothic" panose="020B0600070205080204" charset="-128"/>
                <a:cs typeface="MS PGothic" panose="020B0600070205080204" charset="-128"/>
              </a:rPr>
              <a:t>Special Scholarship System</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Covered Expenses</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Category</a:t>
            </a:r>
            <a:r>
              <a:rPr lang="en-US" altLang="ja-JP" sz="1400" dirty="0">
                <a:latin typeface="MS PGothic" panose="020B0600070205080204" charset="-128"/>
                <a:ea typeface="MS PGothic" panose="020B0600070205080204" charset="-128"/>
                <a:cs typeface="MS PGothic" panose="020B0600070205080204" charset="-128"/>
              </a:rPr>
              <a:t>1</a:t>
            </a:r>
            <a:r>
              <a:rPr lang="ja-JP" altLang="en-US" sz="1400" dirty="0">
                <a:latin typeface="MS PGothic" panose="020B0600070205080204" charset="-128"/>
                <a:ea typeface="MS PGothic" panose="020B0600070205080204" charset="-128"/>
                <a:cs typeface="MS PGothic" panose="020B0600070205080204" charset="-128"/>
              </a:rPr>
              <a:t>: The full amount of tuition and fees to be paid at the time of enrollment</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Category</a:t>
            </a:r>
            <a:r>
              <a:rPr lang="en-US" altLang="ja-JP" sz="1400" dirty="0">
                <a:latin typeface="MS PGothic" panose="020B0600070205080204" charset="-128"/>
                <a:ea typeface="MS PGothic" panose="020B0600070205080204" charset="-128"/>
                <a:cs typeface="MS PGothic" panose="020B0600070205080204" charset="-128"/>
              </a:rPr>
              <a:t>2</a:t>
            </a:r>
            <a:r>
              <a:rPr lang="ja-JP" altLang="en-US" sz="1400" dirty="0">
                <a:latin typeface="MS PGothic" panose="020B0600070205080204" charset="-128"/>
                <a:ea typeface="MS PGothic" panose="020B0600070205080204" charset="-128"/>
                <a:cs typeface="MS PGothic" panose="020B0600070205080204" charset="-128"/>
              </a:rPr>
              <a:t>: Tuition for the first semester</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Category</a:t>
            </a:r>
            <a:r>
              <a:rPr lang="en-US" altLang="ja-JP" sz="1400" dirty="0">
                <a:latin typeface="MS PGothic" panose="020B0600070205080204" charset="-128"/>
                <a:ea typeface="MS PGothic" panose="020B0600070205080204" charset="-128"/>
                <a:cs typeface="MS PGothic" panose="020B0600070205080204" charset="-128"/>
              </a:rPr>
              <a:t>3</a:t>
            </a:r>
            <a:r>
              <a:rPr lang="ja-JP" altLang="en-US" sz="1400" dirty="0">
                <a:latin typeface="MS PGothic" panose="020B0600070205080204" charset="-128"/>
                <a:ea typeface="MS PGothic" panose="020B0600070205080204" charset="-128"/>
                <a:cs typeface="MS PGothic" panose="020B0600070205080204" charset="-128"/>
              </a:rPr>
              <a:t>: Of the tuition for the first semester </a:t>
            </a:r>
            <a:r>
              <a:rPr lang="en-US" altLang="ja-JP" sz="1400" dirty="0">
                <a:latin typeface="MS PGothic" panose="020B0600070205080204" charset="-128"/>
                <a:ea typeface="MS PGothic" panose="020B0600070205080204" charset="-128"/>
                <a:cs typeface="MS PGothic" panose="020B0600070205080204" charset="-128"/>
              </a:rPr>
              <a:t>20</a:t>
            </a:r>
            <a:r>
              <a:rPr lang="ja-JP" altLang="en-US" sz="1400" dirty="0">
                <a:latin typeface="MS PGothic" panose="020B0600070205080204" charset="-128"/>
                <a:ea typeface="MS PGothic" panose="020B0600070205080204" charset="-128"/>
                <a:cs typeface="MS PGothic" panose="020B0600070205080204" charset="-128"/>
              </a:rPr>
              <a:t> thousand 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Category</a:t>
            </a:r>
            <a:r>
              <a:rPr lang="en-US" altLang="ja-JP" sz="1400" dirty="0">
                <a:latin typeface="MS PGothic" panose="020B0600070205080204" charset="-128"/>
                <a:ea typeface="MS PGothic" panose="020B0600070205080204" charset="-128"/>
                <a:cs typeface="MS PGothic" panose="020B0600070205080204" charset="-128"/>
              </a:rPr>
              <a:t>4</a:t>
            </a:r>
            <a:r>
              <a:rPr lang="ja-JP" altLang="en-US" sz="1400" dirty="0">
                <a:latin typeface="MS PGothic" panose="020B0600070205080204" charset="-128"/>
                <a:ea typeface="MS PGothic" panose="020B0600070205080204" charset="-128"/>
                <a:cs typeface="MS PGothic" panose="020B0600070205080204" charset="-128"/>
              </a:rPr>
              <a:t>: Of the tuition for the first semester </a:t>
            </a:r>
            <a:r>
              <a:rPr lang="en-US" altLang="ja-JP" sz="1400" dirty="0">
                <a:latin typeface="MS PGothic" panose="020B0600070205080204" charset="-128"/>
                <a:ea typeface="MS PGothic" panose="020B0600070205080204" charset="-128"/>
                <a:cs typeface="MS PGothic" panose="020B0600070205080204" charset="-128"/>
              </a:rPr>
              <a:t>10</a:t>
            </a:r>
            <a:r>
              <a:rPr lang="ja-JP" altLang="en-US" sz="1400" dirty="0">
                <a:latin typeface="MS PGothic" panose="020B0600070205080204" charset="-128"/>
                <a:ea typeface="MS PGothic" panose="020B0600070205080204" charset="-128"/>
                <a:cs typeface="MS PGothic" panose="020B0600070205080204" charset="-128"/>
              </a:rPr>
              <a:t> thousand yen</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Payment method: At the time of admission, the respective aid amounts for each category will be deducted from the tuition fees.</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Repayment method: None (no repayment required)</a:t>
            </a:r>
            <a:endParaRPr lang="ja-JP" altLang="en-US" sz="1400" dirty="0">
              <a:latin typeface="MS PGothic" panose="020B0600070205080204" charset="-128"/>
              <a:ea typeface="MS PGothic" panose="020B0600070205080204" charset="-128"/>
              <a:cs typeface="MS PGothic" panose="020B0600070205080204" charset="-128"/>
            </a:endParaRPr>
          </a:p>
        </p:txBody>
      </p:sp>
      <p:sp>
        <p:nvSpPr>
          <p:cNvPr id="5" name="テキストボックス 4"/>
          <p:cNvSpPr txBox="1"/>
          <p:nvPr/>
        </p:nvSpPr>
        <p:spPr>
          <a:xfrm>
            <a:off x="468630" y="104458"/>
            <a:ext cx="5080000" cy="368300"/>
          </a:xfrm>
          <a:prstGeom prst="rect">
            <a:avLst/>
          </a:prstGeom>
        </p:spPr>
        <p:txBody>
          <a:bodyPr>
            <a:spAutoFit/>
          </a:bodyPr>
          <a:lstStyle/>
          <a:p>
            <a:r>
              <a:rPr lang="ja-JP" altLang="en-US">
                <a:latin typeface="MS PGothic" panose="020B0600070205080204" charset="-128"/>
                <a:ea typeface="MS PGothic" panose="020B0600070205080204" charset="-128"/>
              </a:rPr>
              <a:t>About Scholarships</a:t>
            </a:r>
            <a:endParaRPr lang="ja-JP" altLang="en-US">
              <a:latin typeface="MS PGothic" panose="020B0600070205080204" charset="-128"/>
              <a:ea typeface="MS PGothic" panose="020B0600070205080204" charset="-128"/>
            </a:endParaRPr>
          </a:p>
        </p:txBody>
      </p:sp>
      <p:sp>
        <p:nvSpPr>
          <p:cNvPr id="6" name="テキストボックス 5"/>
          <p:cNvSpPr txBox="1"/>
          <p:nvPr/>
        </p:nvSpPr>
        <p:spPr>
          <a:xfrm>
            <a:off x="169545" y="2821940"/>
            <a:ext cx="11217910" cy="1569660"/>
          </a:xfrm>
          <a:prstGeom prst="rect">
            <a:avLst/>
          </a:prstGeom>
          <a:noFill/>
          <a:ln w="12700" cmpd="sng">
            <a:noFill/>
            <a:prstDash val="solid"/>
          </a:ln>
        </p:spPr>
        <p:txBody>
          <a:bodyPr wrap="square" rtlCol="0" anchor="t">
            <a:spAutoFit/>
          </a:bodyPr>
          <a:lstStyle/>
          <a:p>
            <a:r>
              <a:rPr lang="en-US" altLang="en-US" sz="1200" u="sng" dirty="0">
                <a:latin typeface="MS PGothic" panose="020B0600070205080204" charset="-128"/>
                <a:ea typeface="MS PGothic" panose="020B0600070205080204" charset="-128"/>
                <a:cs typeface="MS PGothic" panose="020B0600070205080204" charset="-128"/>
              </a:rPr>
              <a:t>●</a:t>
            </a:r>
            <a:r>
              <a:rPr lang="ja-JP" altLang="en-US" sz="1200" u="sng" dirty="0">
                <a:latin typeface="MS PGothic" panose="020B0600070205080204" charset="-128"/>
                <a:ea typeface="MS PGothic" panose="020B0600070205080204" charset="-128"/>
                <a:cs typeface="MS PGothic" panose="020B0600070205080204" charset="-128"/>
              </a:rPr>
              <a:t>Privately-Funded International Student Scholarship Program</a:t>
            </a:r>
            <a:endParaRPr lang="ja-JP" altLang="en-US" sz="1200" u="sng"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Among those with excellent academic performance, outstanding character and health, who serve as role models for others, and are expected to be active on a global scale in the future, this is a system that grants a scholarship (30% of the annual tuition to be paid) to those who meet the criteria.</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Details will be explained after enrollment.</a:t>
            </a:r>
            <a:br>
              <a:rPr lang="ja-JP" altLang="en-US" sz="1200" dirty="0">
                <a:latin typeface="MS PGothic" panose="020B0600070205080204" charset="-128"/>
                <a:ea typeface="MS PGothic" panose="020B0600070205080204" charset="-128"/>
                <a:cs typeface="MS PGothic" panose="020B0600070205080204" charset="-128"/>
              </a:rPr>
            </a:br>
            <a:r>
              <a:rPr lang="ja-JP" altLang="en-US" sz="1200" dirty="0">
                <a:latin typeface="MS PGothic" panose="020B0600070205080204" charset="-128"/>
                <a:ea typeface="MS PGothic" panose="020B0600070205080204" charset="-128"/>
                <a:cs typeface="MS PGothic" panose="020B0600070205080204" charset="-128"/>
              </a:rPr>
              <a:t>&lt;Overview&gt;</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After enrollment, applicants will undergo document screening and an interview to determine acceptance.</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Target expense: Annual tuition to be paid</a:t>
            </a:r>
            <a:r>
              <a:rPr lang="en-US" altLang="ja-JP" sz="1200" dirty="0">
                <a:latin typeface="MS PGothic" panose="020B0600070205080204" charset="-128"/>
                <a:ea typeface="MS PGothic" panose="020B0600070205080204" charset="-128"/>
                <a:cs typeface="MS PGothic" panose="020B0600070205080204" charset="-128"/>
              </a:rPr>
              <a:t>3</a:t>
            </a:r>
            <a:r>
              <a:rPr lang="ja-JP" altLang="en-US" sz="1200" dirty="0">
                <a:latin typeface="MS PGothic" panose="020B0600070205080204" charset="-128"/>
                <a:ea typeface="MS PGothic" panose="020B0600070205080204" charset="-128"/>
                <a:cs typeface="MS PGothic" panose="020B0600070205080204" charset="-128"/>
              </a:rPr>
              <a:t>percentage will be exempted.</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Repayment method: None (no repayment required)</a:t>
            </a:r>
            <a:endParaRPr lang="ja-JP" altLang="en-US" sz="1200" dirty="0">
              <a:latin typeface="MS PGothic" panose="020B0600070205080204" charset="-128"/>
              <a:ea typeface="MS PGothic" panose="020B0600070205080204" charset="-128"/>
              <a:cs typeface="MS PGothic" panose="020B060007020508020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16"/>
          <p:cNvSpPr/>
          <p:nvPr/>
        </p:nvSpPr>
        <p:spPr>
          <a:xfrm>
            <a:off x="0" y="0"/>
            <a:ext cx="12192000" cy="1557655"/>
          </a:xfrm>
          <a:prstGeom prst="rect">
            <a:avLst/>
          </a:prstGeom>
          <a:solidFill>
            <a:srgbClr val="DAE5F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panose="020B0604020202020204"/>
              <a:buNone/>
            </a:pPr>
            <a:endParaRPr sz="1800" b="1"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97" name="Google Shape;297;p16"/>
          <p:cNvSpPr txBox="1"/>
          <p:nvPr/>
        </p:nvSpPr>
        <p:spPr>
          <a:xfrm>
            <a:off x="534670" y="109855"/>
            <a:ext cx="11003915" cy="520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600"/>
              <a:buFont typeface="Arial" panose="020B0604020202020204"/>
              <a:buNone/>
            </a:pPr>
            <a:r>
              <a:rPr lang="ja-JP" sz="2800" b="1" i="0" u="none" strike="noStrike" cap="none">
                <a:solidFill>
                  <a:srgbClr val="FF0000"/>
                </a:solidFill>
                <a:latin typeface="Arial" panose="020B0604020202020204"/>
                <a:ea typeface="Arial" panose="020B0604020202020204"/>
                <a:cs typeface="Arial" panose="020B0604020202020204"/>
                <a:sym typeface="Arial" panose="020B0604020202020204"/>
              </a:rPr>
              <a:t>High employment rate (including employment after graduation)</a:t>
            </a:r>
            <a:endParaRPr sz="2800" b="1" i="0" u="none" strike="noStrike" cap="none">
              <a:solidFill>
                <a:srgbClr val="FF0000"/>
              </a:solidFill>
              <a:latin typeface="Arial" panose="020B0604020202020204"/>
              <a:ea typeface="Arial" panose="020B0604020202020204"/>
              <a:cs typeface="Arial" panose="020B0604020202020204"/>
              <a:sym typeface="Arial" panose="020B0604020202020204"/>
            </a:endParaRPr>
          </a:p>
        </p:txBody>
      </p:sp>
      <p:sp>
        <p:nvSpPr>
          <p:cNvPr id="298" name="Google Shape;298;p16"/>
          <p:cNvSpPr/>
          <p:nvPr/>
        </p:nvSpPr>
        <p:spPr>
          <a:xfrm>
            <a:off x="1728788" y="764154"/>
            <a:ext cx="3262312" cy="769401"/>
          </a:xfrm>
          <a:prstGeom prst="rect">
            <a:avLst/>
          </a:prstGeom>
          <a:solidFill>
            <a:schemeClr val="accent1">
              <a:alpha val="80000"/>
            </a:schemeClr>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2800"/>
              <a:buFont typeface="Arial" panose="020B0604020202020204"/>
              <a:buNone/>
            </a:pPr>
            <a:r>
              <a:rPr lang="en-US" altLang="ja-JP" sz="1400" b="1" i="0" u="none" strike="noStrike" cap="none" dirty="0">
                <a:solidFill>
                  <a:srgbClr val="FFFFFF"/>
                </a:solidFill>
                <a:latin typeface="Arial" panose="020B0604020202020204"/>
                <a:ea typeface="Arial" panose="020B0604020202020204"/>
                <a:cs typeface="Arial" panose="020B0604020202020204"/>
                <a:sym typeface="Arial" panose="020B0604020202020204"/>
              </a:rPr>
              <a:t>School of Management and I</a:t>
            </a:r>
            <a:r>
              <a:rPr lang="ja-JP" sz="1400" b="1" i="0" u="none" strike="noStrike" cap="none" dirty="0">
                <a:solidFill>
                  <a:srgbClr val="FFFFFF"/>
                </a:solidFill>
                <a:latin typeface="Arial" panose="020B0604020202020204"/>
                <a:ea typeface="Arial" panose="020B0604020202020204"/>
                <a:cs typeface="Arial" panose="020B0604020202020204"/>
                <a:sym typeface="Arial" panose="020B0604020202020204"/>
              </a:rPr>
              <a:t>nformation </a:t>
            </a:r>
            <a:r>
              <a:rPr lang="en-US" altLang="ja-JP" sz="1400" b="1" dirty="0">
                <a:solidFill>
                  <a:srgbClr val="FFFFFF"/>
                </a:solidFill>
                <a:latin typeface="Arial" panose="020B0604020202020204"/>
                <a:ea typeface="Arial" panose="020B0604020202020204"/>
                <a:cs typeface="Arial" panose="020B0604020202020204"/>
                <a:sym typeface="Arial" panose="020B0604020202020204"/>
              </a:rPr>
              <a:t>Sciences</a:t>
            </a:r>
            <a:endParaRPr lang="en-US" altLang="ja-JP" sz="1400" b="1" dirty="0">
              <a:solidFill>
                <a:srgbClr val="FFFFFF"/>
              </a:solidFill>
              <a:latin typeface="Arial" panose="020B0604020202020204"/>
              <a:ea typeface="Arial" panose="020B0604020202020204"/>
              <a:cs typeface="Arial" panose="020B0604020202020204"/>
              <a:sym typeface="Arial" panose="020B0604020202020204"/>
            </a:endParaRPr>
          </a:p>
          <a:p>
            <a:pPr marL="0" marR="0" lvl="0" indent="0" algn="ctr" rtl="0">
              <a:lnSpc>
                <a:spcPct val="100000"/>
              </a:lnSpc>
              <a:spcBef>
                <a:spcPts val="0"/>
              </a:spcBef>
              <a:spcAft>
                <a:spcPts val="0"/>
              </a:spcAft>
              <a:buClr>
                <a:srgbClr val="FFFFFF"/>
              </a:buClr>
              <a:buSzPts val="2800"/>
              <a:buFont typeface="Arial" panose="020B0604020202020204"/>
              <a:buNone/>
            </a:pPr>
            <a:r>
              <a:rPr lang="ja-JP" sz="1600" b="1" i="0" u="none" strike="noStrike" cap="none" dirty="0">
                <a:solidFill>
                  <a:srgbClr val="FFFFFF"/>
                </a:solidFill>
                <a:latin typeface="Arial" panose="020B0604020202020204"/>
                <a:ea typeface="Arial" panose="020B0604020202020204"/>
                <a:cs typeface="Arial" panose="020B0604020202020204"/>
                <a:sym typeface="Arial" panose="020B0604020202020204"/>
              </a:rPr>
              <a:t>Employment rate: 98.5%</a:t>
            </a:r>
            <a:endParaRPr lang="ja-JP" sz="1600" b="1" i="0" u="none" strike="noStrike" cap="none" dirty="0">
              <a:solidFill>
                <a:srgbClr val="FFFFFF"/>
              </a:solidFill>
              <a:latin typeface="Arial" panose="020B0604020202020204"/>
              <a:ea typeface="Arial" panose="020B0604020202020204"/>
              <a:cs typeface="Arial" panose="020B0604020202020204"/>
              <a:sym typeface="Arial" panose="020B0604020202020204"/>
            </a:endParaRPr>
          </a:p>
        </p:txBody>
      </p:sp>
      <p:sp>
        <p:nvSpPr>
          <p:cNvPr id="299" name="Google Shape;299;p16"/>
          <p:cNvSpPr/>
          <p:nvPr/>
        </p:nvSpPr>
        <p:spPr>
          <a:xfrm>
            <a:off x="5143927" y="764153"/>
            <a:ext cx="5244673" cy="582295"/>
          </a:xfrm>
          <a:prstGeom prst="rect">
            <a:avLst/>
          </a:prstGeom>
          <a:solidFill>
            <a:schemeClr val="accent2">
              <a:alpha val="80000"/>
            </a:schemeClr>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2800"/>
              <a:buFont typeface="Arial" panose="020B0604020202020204"/>
              <a:buNone/>
            </a:pPr>
            <a:r>
              <a:rPr lang="en-US" altLang="ja-JP" sz="1600" b="1" i="0" u="none" strike="noStrike" cap="none" dirty="0">
                <a:solidFill>
                  <a:srgbClr val="FFFFFF"/>
                </a:solidFill>
                <a:latin typeface="Arial" panose="020B0604020202020204"/>
                <a:ea typeface="Arial" panose="020B0604020202020204"/>
                <a:cs typeface="Arial" panose="020B0604020202020204"/>
                <a:sym typeface="Arial" panose="020B0604020202020204"/>
              </a:rPr>
              <a:t>School </a:t>
            </a:r>
            <a:r>
              <a:rPr lang="ja-JP" sz="1600" b="1" i="0" u="none" strike="noStrike" cap="none" dirty="0">
                <a:solidFill>
                  <a:srgbClr val="FFFFFF"/>
                </a:solidFill>
                <a:latin typeface="Arial" panose="020B0604020202020204"/>
                <a:ea typeface="Arial" panose="020B0604020202020204"/>
                <a:cs typeface="Arial" panose="020B0604020202020204"/>
                <a:sym typeface="Arial" panose="020B0604020202020204"/>
              </a:rPr>
              <a:t>of Global Studies</a:t>
            </a:r>
            <a:endParaRPr sz="1600" b="1" i="0" u="none" strike="noStrike" cap="none" dirty="0">
              <a:solidFill>
                <a:srgbClr val="FFFFFF"/>
              </a:solidFill>
              <a:latin typeface="Arial" panose="020B0604020202020204"/>
              <a:ea typeface="Arial" panose="020B0604020202020204"/>
              <a:cs typeface="Arial" panose="020B0604020202020204"/>
              <a:sym typeface="Arial" panose="020B0604020202020204"/>
            </a:endParaRPr>
          </a:p>
          <a:p>
            <a:pPr marL="0" marR="0" lvl="0" indent="0" algn="ctr" rtl="0">
              <a:lnSpc>
                <a:spcPct val="100000"/>
              </a:lnSpc>
              <a:spcBef>
                <a:spcPts val="0"/>
              </a:spcBef>
              <a:spcAft>
                <a:spcPts val="0"/>
              </a:spcAft>
              <a:buClr>
                <a:srgbClr val="FFFFFF"/>
              </a:buClr>
              <a:buSzPts val="2800"/>
              <a:buFont typeface="Arial" panose="020B0604020202020204"/>
              <a:buNone/>
            </a:pPr>
            <a:r>
              <a:rPr lang="ja-JP" sz="1600" b="1" i="0" u="none" strike="noStrike" cap="none" dirty="0">
                <a:solidFill>
                  <a:srgbClr val="FFFFFF"/>
                </a:solidFill>
                <a:latin typeface="Arial" panose="020B0604020202020204"/>
                <a:ea typeface="Arial" panose="020B0604020202020204"/>
                <a:cs typeface="Arial" panose="020B0604020202020204"/>
                <a:sym typeface="Arial" panose="020B0604020202020204"/>
              </a:rPr>
              <a:t>Employment rate: 96.4%</a:t>
            </a:r>
            <a:endParaRPr lang="ja-JP" sz="1600" b="1" i="0" u="none" strike="noStrike" cap="none" dirty="0">
              <a:solidFill>
                <a:srgbClr val="FFFFFF"/>
              </a:solidFill>
              <a:latin typeface="Arial" panose="020B0604020202020204"/>
              <a:ea typeface="Arial" panose="020B0604020202020204"/>
              <a:cs typeface="Arial" panose="020B0604020202020204"/>
              <a:sym typeface="Arial" panose="020B0604020202020204"/>
            </a:endParaRPr>
          </a:p>
        </p:txBody>
      </p:sp>
      <p:pic>
        <p:nvPicPr>
          <p:cNvPr id="300" name="Google Shape;300;p16" descr="グラフ, サンバースト図&#10;&#10;AI によって生成されたコンテンツは間違っている可能性があります。"/>
          <p:cNvPicPr preferRelativeResize="0"/>
          <p:nvPr/>
        </p:nvPicPr>
        <p:blipFill rotWithShape="1">
          <a:blip r:embed="rId1"/>
          <a:srcRect/>
          <a:stretch>
            <a:fillRect/>
          </a:stretch>
        </p:blipFill>
        <p:spPr>
          <a:xfrm>
            <a:off x="1964787" y="1883615"/>
            <a:ext cx="7490245" cy="2433654"/>
          </a:xfrm>
          <a:prstGeom prst="rect">
            <a:avLst/>
          </a:prstGeom>
          <a:noFill/>
          <a:ln>
            <a:noFill/>
          </a:ln>
        </p:spPr>
      </p:pic>
      <p:pic>
        <p:nvPicPr>
          <p:cNvPr id="301" name="Google Shape;301;p16" descr="テキスト&#10;&#10;AI によって生成されたコンテンツは間違っている可能性があります。"/>
          <p:cNvPicPr preferRelativeResize="0"/>
          <p:nvPr/>
        </p:nvPicPr>
        <p:blipFill rotWithShape="1">
          <a:blip r:embed="rId2"/>
          <a:srcRect/>
          <a:stretch>
            <a:fillRect/>
          </a:stretch>
        </p:blipFill>
        <p:spPr>
          <a:xfrm>
            <a:off x="4018622" y="1904877"/>
            <a:ext cx="6369978" cy="2412392"/>
          </a:xfrm>
          <a:prstGeom prst="rect">
            <a:avLst/>
          </a:prstGeom>
          <a:noFill/>
          <a:ln>
            <a:noFill/>
          </a:ln>
          <a:effectLst>
            <a:outerShdw blurRad="292100" dist="139700" dir="2700000" algn="tl" rotWithShape="0">
              <a:srgbClr val="333333">
                <a:alpha val="64705"/>
              </a:srgbClr>
            </a:outerShdw>
          </a:effectLst>
        </p:spPr>
      </p:pic>
      <p:pic>
        <p:nvPicPr>
          <p:cNvPr id="302" name="Google Shape;302;p16" descr="グラフ, サンバースト図&#10;&#10;AI によって生成されたコンテンツは間違っている可能性があります。"/>
          <p:cNvPicPr preferRelativeResize="0"/>
          <p:nvPr/>
        </p:nvPicPr>
        <p:blipFill rotWithShape="1">
          <a:blip r:embed="rId3"/>
          <a:srcRect/>
          <a:stretch>
            <a:fillRect/>
          </a:stretch>
        </p:blipFill>
        <p:spPr>
          <a:xfrm>
            <a:off x="1966445" y="4395108"/>
            <a:ext cx="7520326" cy="2462892"/>
          </a:xfrm>
          <a:prstGeom prst="rect">
            <a:avLst/>
          </a:prstGeom>
          <a:noFill/>
          <a:ln>
            <a:noFill/>
          </a:ln>
        </p:spPr>
      </p:pic>
      <p:sp>
        <p:nvSpPr>
          <p:cNvPr id="304" name="Google Shape;304;p16"/>
          <p:cNvSpPr/>
          <p:nvPr/>
        </p:nvSpPr>
        <p:spPr>
          <a:xfrm>
            <a:off x="3299460" y="5728086"/>
            <a:ext cx="350520" cy="54102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panose="020B0604020202020204"/>
              <a:buNone/>
            </a:pPr>
            <a:endParaRPr sz="1800" b="1"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305" name="Google Shape;305;p16"/>
          <p:cNvSpPr txBox="1"/>
          <p:nvPr/>
        </p:nvSpPr>
        <p:spPr>
          <a:xfrm>
            <a:off x="3211927" y="5569969"/>
            <a:ext cx="533400" cy="85915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D85057"/>
              </a:buClr>
              <a:buSzPts val="5000"/>
              <a:buFont typeface="Arial" panose="020B0604020202020204"/>
              <a:buNone/>
            </a:pPr>
            <a:r>
              <a:rPr lang="ja-JP" sz="5000" b="1" i="0" u="none" strike="noStrike" cap="none">
                <a:solidFill>
                  <a:srgbClr val="D85057"/>
                </a:solidFill>
                <a:latin typeface="Arial" panose="020B0604020202020204"/>
                <a:ea typeface="Arial" panose="020B0604020202020204"/>
                <a:cs typeface="Arial" panose="020B0604020202020204"/>
                <a:sym typeface="Arial" panose="020B0604020202020204"/>
              </a:rPr>
              <a:t>4</a:t>
            </a:r>
            <a:endParaRPr sz="5000" b="1" i="0" u="none" strike="noStrike" cap="none">
              <a:solidFill>
                <a:srgbClr val="D85057"/>
              </a:solidFill>
              <a:latin typeface="Arial" panose="020B0604020202020204"/>
              <a:ea typeface="Arial" panose="020B0604020202020204"/>
              <a:cs typeface="Arial" panose="020B0604020202020204"/>
              <a:sym typeface="Arial" panose="020B0604020202020204"/>
            </a:endParaRPr>
          </a:p>
        </p:txBody>
      </p:sp>
      <p:sp>
        <p:nvSpPr>
          <p:cNvPr id="306" name="Google Shape;306;p16"/>
          <p:cNvSpPr/>
          <p:nvPr/>
        </p:nvSpPr>
        <p:spPr>
          <a:xfrm rot="285335">
            <a:off x="1833392" y="1148571"/>
            <a:ext cx="7639685" cy="643890"/>
          </a:xfrm>
          <a:prstGeom prst="rect">
            <a:avLst/>
          </a:prstGeom>
          <a:solidFill>
            <a:srgbClr val="3333FF">
              <a:alpha val="80000"/>
            </a:srgbClr>
          </a:solidFill>
          <a:ln>
            <a:noFill/>
          </a:ln>
          <a:effectLst>
            <a:outerShdw blurRad="50800" dist="38100" dir="2700000" algn="tl" rotWithShape="0">
              <a:srgbClr val="000000">
                <a:alpha val="40000"/>
              </a:srgbClr>
            </a:outerShdw>
          </a:effectLst>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3600"/>
              <a:buFont typeface="Arial" panose="020B0604020202020204"/>
              <a:buNone/>
            </a:pPr>
            <a:r>
              <a:rPr lang="ja-JP" sz="3600" b="1" i="0" u="none" strike="noStrike" cap="none" dirty="0">
                <a:solidFill>
                  <a:srgbClr val="FFFFFF"/>
                </a:solidFill>
                <a:latin typeface="Arial" panose="020B0604020202020204"/>
                <a:ea typeface="Arial" panose="020B0604020202020204"/>
                <a:cs typeface="Arial" panose="020B0604020202020204"/>
                <a:sym typeface="Arial" panose="020B0604020202020204"/>
              </a:rPr>
              <a:t>Average employment rate: 97.9%</a:t>
            </a:r>
            <a:endParaRPr lang="ja-JP" sz="3600" b="1" i="0" u="none" strike="noStrike" cap="none" dirty="0">
              <a:solidFill>
                <a:srgbClr val="FFFFFF"/>
              </a:solidFill>
              <a:latin typeface="Arial" panose="020B0604020202020204"/>
              <a:ea typeface="Arial" panose="020B0604020202020204"/>
              <a:cs typeface="Arial" panose="020B0604020202020204"/>
              <a:sym typeface="Arial" panose="020B0604020202020204"/>
            </a:endParaRPr>
          </a:p>
        </p:txBody>
      </p:sp>
      <p:sp>
        <p:nvSpPr>
          <p:cNvPr id="2" name="正方形/長方形 1"/>
          <p:cNvSpPr/>
          <p:nvPr/>
        </p:nvSpPr>
        <p:spPr>
          <a:xfrm>
            <a:off x="4830617" y="4459536"/>
            <a:ext cx="4941455" cy="232919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03" name="Google Shape;303;p16" descr="テキスト&#10;&#10;AI によって生成されたコンテンツは間違っている可能性があります。"/>
          <p:cNvPicPr preferRelativeResize="0"/>
          <p:nvPr/>
        </p:nvPicPr>
        <p:blipFill rotWithShape="1">
          <a:blip r:embed="rId4"/>
          <a:srcRect/>
          <a:stretch>
            <a:fillRect/>
          </a:stretch>
        </p:blipFill>
        <p:spPr>
          <a:xfrm>
            <a:off x="4147295" y="4748251"/>
            <a:ext cx="6112632" cy="2040476"/>
          </a:xfrm>
          <a:prstGeom prst="rect">
            <a:avLst/>
          </a:prstGeom>
          <a:noFill/>
          <a:ln>
            <a:noFill/>
          </a:ln>
          <a:effectLst>
            <a:outerShdw blurRad="292100" dist="139700" dir="2700000" algn="tl" rotWithShape="0">
              <a:srgbClr val="333333">
                <a:alpha val="64705"/>
              </a:srgbClr>
            </a:outerShdw>
          </a:effectLst>
        </p:spPr>
      </p:pic>
      <p:sp>
        <p:nvSpPr>
          <p:cNvPr id="3" name="テキストボックス 2"/>
          <p:cNvSpPr txBox="1"/>
          <p:nvPr/>
        </p:nvSpPr>
        <p:spPr>
          <a:xfrm>
            <a:off x="1966595" y="2209165"/>
            <a:ext cx="1986915" cy="398780"/>
          </a:xfrm>
          <a:prstGeom prst="rect">
            <a:avLst/>
          </a:prstGeom>
          <a:noFill/>
        </p:spPr>
        <p:txBody>
          <a:bodyPr wrap="square" rtlCol="0" anchor="t">
            <a:spAutoFit/>
          </a:bodyPr>
          <a:p>
            <a:r>
              <a:rPr lang="en-US" altLang="ja-JP" sz="1000"/>
              <a:t>School of Management and and </a:t>
            </a:r>
            <a:br>
              <a:rPr lang="en-US" altLang="ja-JP" sz="1000"/>
            </a:br>
            <a:r>
              <a:rPr lang="en-US" altLang="ja-JP" sz="1000"/>
              <a:t>Information Sciences (SMIS)</a:t>
            </a:r>
            <a:endParaRPr lang="en-US" altLang="ja-JP" sz="1000"/>
          </a:p>
        </p:txBody>
      </p:sp>
      <p:sp>
        <p:nvSpPr>
          <p:cNvPr id="4" name="テキストボックス 3"/>
          <p:cNvSpPr txBox="1"/>
          <p:nvPr/>
        </p:nvSpPr>
        <p:spPr>
          <a:xfrm>
            <a:off x="2153285" y="4748530"/>
            <a:ext cx="1936750" cy="245110"/>
          </a:xfrm>
          <a:prstGeom prst="rect">
            <a:avLst/>
          </a:prstGeom>
          <a:noFill/>
        </p:spPr>
        <p:txBody>
          <a:bodyPr wrap="square" rtlCol="0" anchor="t">
            <a:spAutoFit/>
          </a:bodyPr>
          <a:p>
            <a:pPr algn="l"/>
            <a:r>
              <a:rPr lang="en-US" altLang="ja-JP" sz="1000" dirty="0">
                <a:sym typeface="+mn-ea"/>
              </a:rPr>
              <a:t>School </a:t>
            </a:r>
            <a:r>
              <a:rPr lang="ja-JP" altLang="en-US" sz="1000" dirty="0">
                <a:sym typeface="+mn-ea"/>
              </a:rPr>
              <a:t>of Global Studies </a:t>
            </a:r>
            <a:r>
              <a:rPr lang="en-US" altLang="ja-JP" sz="1000" dirty="0">
                <a:sym typeface="+mn-ea"/>
              </a:rPr>
              <a:t>(SGS)</a:t>
            </a:r>
            <a:endParaRPr lang="en-US" altLang="ja-JP" sz="1000" dirty="0">
              <a:sym typeface="+mn-ea"/>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6"/>
                                        </p:tgtEl>
                                        <p:attrNameLst>
                                          <p:attrName>style.visibility</p:attrName>
                                        </p:attrNameLst>
                                      </p:cBhvr>
                                      <p:to>
                                        <p:strVal val="visible"/>
                                      </p:to>
                                    </p:set>
                                    <p:animEffect transition="in" filter="fade">
                                      <p:cBhvr>
                                        <p:cTn id="7" dur="1000"/>
                                        <p:tgtEl>
                                          <p:spTgt spid="306"/>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301"/>
                                        </p:tgtEl>
                                        <p:attrNameLst>
                                          <p:attrName>style.visibility</p:attrName>
                                        </p:attrNameLst>
                                      </p:cBhvr>
                                      <p:to>
                                        <p:strVal val="visible"/>
                                      </p:to>
                                    </p:set>
                                    <p:anim calcmode="lin" valueType="num">
                                      <p:cBhvr additive="base">
                                        <p:cTn id="12" dur="500"/>
                                        <p:tgtEl>
                                          <p:spTgt spid="301"/>
                                        </p:tgtEl>
                                        <p:attrNameLst>
                                          <p:attrName>ppt_w</p:attrName>
                                        </p:attrNameLst>
                                      </p:cBhvr>
                                      <p:tavLst>
                                        <p:tav tm="0">
                                          <p:val>
                                            <p:fltVal val="0"/>
                                          </p:val>
                                        </p:tav>
                                        <p:tav tm="100000">
                                          <p:val>
                                            <p:strVal val="#ppt_w"/>
                                          </p:val>
                                        </p:tav>
                                      </p:tavLst>
                                    </p:anim>
                                    <p:anim calcmode="lin" valueType="num">
                                      <p:cBhvr additive="base">
                                        <p:cTn id="13" dur="500"/>
                                        <p:tgtEl>
                                          <p:spTgt spid="301"/>
                                        </p:tgtEl>
                                        <p:attrNameLst>
                                          <p:attrName>ppt_h</p:attrName>
                                        </p:attrNameLst>
                                      </p:cBhvr>
                                      <p:tavLst>
                                        <p:tav tm="0">
                                          <p:val>
                                            <p:fltVal val="0"/>
                                          </p:val>
                                        </p:tav>
                                        <p:tav tm="100000">
                                          <p:val>
                                            <p:strVal val="#ppt_h"/>
                                          </p:val>
                                        </p:tav>
                                      </p:tavLst>
                                    </p:anim>
                                  </p:childTnLst>
                                </p:cTn>
                              </p:par>
                              <p:par>
                                <p:cTn id="14" presetID="23" presetClass="entr" presetSubtype="16" fill="hold" nodeType="withEffect">
                                  <p:stCondLst>
                                    <p:cond delay="0"/>
                                  </p:stCondLst>
                                  <p:childTnLst>
                                    <p:set>
                                      <p:cBhvr>
                                        <p:cTn id="15" dur="1" fill="hold">
                                          <p:stCondLst>
                                            <p:cond delay="0"/>
                                          </p:stCondLst>
                                        </p:cTn>
                                        <p:tgtEl>
                                          <p:spTgt spid="303"/>
                                        </p:tgtEl>
                                        <p:attrNameLst>
                                          <p:attrName>style.visibility</p:attrName>
                                        </p:attrNameLst>
                                      </p:cBhvr>
                                      <p:to>
                                        <p:strVal val="visible"/>
                                      </p:to>
                                    </p:set>
                                    <p:anim calcmode="lin" valueType="num">
                                      <p:cBhvr additive="base">
                                        <p:cTn id="16" dur="500"/>
                                        <p:tgtEl>
                                          <p:spTgt spid="303"/>
                                        </p:tgtEl>
                                        <p:attrNameLst>
                                          <p:attrName>ppt_w</p:attrName>
                                        </p:attrNameLst>
                                      </p:cBhvr>
                                      <p:tavLst>
                                        <p:tav tm="0">
                                          <p:val>
                                            <p:fltVal val="0"/>
                                          </p:val>
                                        </p:tav>
                                        <p:tav tm="100000">
                                          <p:val>
                                            <p:strVal val="#ppt_w"/>
                                          </p:val>
                                        </p:tav>
                                      </p:tavLst>
                                    </p:anim>
                                    <p:anim calcmode="lin" valueType="num">
                                      <p:cBhvr additive="base">
                                        <p:cTn id="17" dur="500"/>
                                        <p:tgtEl>
                                          <p:spTgt spid="30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338455" y="131445"/>
            <a:ext cx="6096000" cy="368300"/>
          </a:xfrm>
          <a:prstGeom prst="rect">
            <a:avLst/>
          </a:prstGeom>
          <a:noFill/>
        </p:spPr>
        <p:txBody>
          <a:bodyPr wrap="square" rtlCol="0" anchor="t">
            <a:spAutoFit/>
          </a:bodyPr>
          <a:lstStyle/>
          <a:p>
            <a:r>
              <a:rPr lang="ja-JP" altLang="en-US"/>
              <a:t>Admission Policy</a:t>
            </a:r>
            <a:endParaRPr lang="ja-JP" altLang="en-US"/>
          </a:p>
        </p:txBody>
      </p:sp>
      <p:sp>
        <p:nvSpPr>
          <p:cNvPr id="5" name="テキストボックス 4"/>
          <p:cNvSpPr txBox="1"/>
          <p:nvPr/>
        </p:nvSpPr>
        <p:spPr>
          <a:xfrm>
            <a:off x="88900" y="499745"/>
            <a:ext cx="5555615" cy="307777"/>
          </a:xfrm>
          <a:prstGeom prst="rect">
            <a:avLst/>
          </a:prstGeom>
          <a:noFill/>
        </p:spPr>
        <p:txBody>
          <a:bodyPr wrap="square" rtlCol="0" anchor="t">
            <a:spAutoFit/>
          </a:bodyPr>
          <a:lstStyle/>
          <a:p>
            <a:r>
              <a:rPr lang="ja-JP" altLang="en-US" sz="1400" dirty="0"/>
              <a:t>[</a:t>
            </a:r>
            <a:r>
              <a:rPr lang="en-US" altLang="ja-JP" sz="1400" dirty="0"/>
              <a:t>School of Management and Information Sciences</a:t>
            </a:r>
            <a:r>
              <a:rPr lang="ja-JP" altLang="en-US" sz="1400" dirty="0"/>
              <a:t>]</a:t>
            </a:r>
            <a:endParaRPr lang="ja-JP" altLang="en-US" sz="1400" dirty="0"/>
          </a:p>
        </p:txBody>
      </p:sp>
      <p:sp>
        <p:nvSpPr>
          <p:cNvPr id="6" name="テキストボックス 5"/>
          <p:cNvSpPr txBox="1"/>
          <p:nvPr/>
        </p:nvSpPr>
        <p:spPr>
          <a:xfrm>
            <a:off x="5898515" y="499745"/>
            <a:ext cx="3245485" cy="306705"/>
          </a:xfrm>
          <a:prstGeom prst="rect">
            <a:avLst/>
          </a:prstGeom>
          <a:noFill/>
        </p:spPr>
        <p:txBody>
          <a:bodyPr wrap="square" rtlCol="0" anchor="t">
            <a:spAutoFit/>
          </a:bodyPr>
          <a:lstStyle/>
          <a:p>
            <a:r>
              <a:rPr lang="ja-JP" altLang="en-US" sz="1400"/>
              <a:t>[Faculty of Global Studies]</a:t>
            </a:r>
            <a:endParaRPr lang="ja-JP" altLang="en-US" sz="1400"/>
          </a:p>
        </p:txBody>
      </p:sp>
      <p:sp>
        <p:nvSpPr>
          <p:cNvPr id="7" name="テキストボックス 6"/>
          <p:cNvSpPr txBox="1"/>
          <p:nvPr/>
        </p:nvSpPr>
        <p:spPr>
          <a:xfrm>
            <a:off x="-635" y="901700"/>
            <a:ext cx="5899150" cy="5078313"/>
          </a:xfrm>
          <a:prstGeom prst="rect">
            <a:avLst/>
          </a:prstGeom>
          <a:noFill/>
        </p:spPr>
        <p:txBody>
          <a:bodyPr wrap="square" rtlCol="0" anchor="t">
            <a:spAutoFit/>
          </a:bodyPr>
          <a:lstStyle/>
          <a:p>
            <a:r>
              <a:rPr lang="ja-JP" altLang="en-US" sz="900" dirty="0"/>
              <a:t>Basic Principles of Applicant Selection</a:t>
            </a:r>
            <a:endParaRPr lang="ja-JP" altLang="en-US" sz="900" dirty="0"/>
          </a:p>
          <a:p>
            <a:r>
              <a:rPr lang="ja-JP" altLang="en-US" sz="900" dirty="0"/>
              <a:t>（</a:t>
            </a:r>
            <a:r>
              <a:rPr lang="en-US" altLang="ja-JP" sz="900" dirty="0"/>
              <a:t>1</a:t>
            </a:r>
            <a:r>
              <a:rPr lang="ja-JP" altLang="en-US" sz="900" dirty="0"/>
              <a:t>) General Remarks</a:t>
            </a:r>
            <a:endParaRPr lang="ja-JP" altLang="en-US" sz="900" dirty="0"/>
          </a:p>
          <a:p>
            <a:r>
              <a:rPr lang="ja-JP" altLang="en-US" sz="900" dirty="0"/>
              <a:t>In accordance with the desired student profile, a variety of selection methods are employed to comprehensively and multidimensionally assess academic abilities.</a:t>
            </a:r>
            <a:endParaRPr lang="ja-JP" altLang="en-US" sz="900" dirty="0"/>
          </a:p>
          <a:p>
            <a:r>
              <a:rPr lang="ja-JP" altLang="en-US" sz="900" dirty="0"/>
              <a:t>To do.</a:t>
            </a:r>
            <a:endParaRPr lang="ja-JP" altLang="en-US" sz="900" dirty="0"/>
          </a:p>
          <a:p>
            <a:r>
              <a:rPr lang="en-US" altLang="en-US" sz="900" dirty="0"/>
              <a:t>①</a:t>
            </a:r>
            <a:r>
              <a:rPr lang="ja-JP" altLang="en-US" sz="900" dirty="0"/>
              <a:t>Basic knowledge and skills</a:t>
            </a:r>
            <a:endParaRPr lang="ja-JP" altLang="en-US" sz="900" dirty="0"/>
          </a:p>
          <a:p>
            <a:r>
              <a:rPr lang="ja-JP" altLang="en-US" sz="900" dirty="0"/>
              <a:t>- Individuals who have acquired the fundamental knowledge and skills necessary to participate in university courses and curricula are sought.</a:t>
            </a:r>
            <a:endParaRPr lang="ja-JP" altLang="en-US" sz="900" dirty="0"/>
          </a:p>
          <a:p>
            <a:r>
              <a:rPr lang="ja-JP" altLang="en-US" sz="900" dirty="0"/>
              <a:t>- Individuals who demonstrate motivation to independently plan their studies are sought.</a:t>
            </a:r>
            <a:endParaRPr lang="ja-JP" altLang="en-US" sz="900" dirty="0"/>
          </a:p>
          <a:p>
            <a:endParaRPr lang="en-US" altLang="en-US" sz="900" dirty="0"/>
          </a:p>
          <a:p>
            <a:r>
              <a:rPr lang="en-US" altLang="en-US" sz="900" dirty="0"/>
              <a:t>②</a:t>
            </a:r>
            <a:r>
              <a:rPr lang="ja-JP" altLang="en-US" sz="900" dirty="0"/>
              <a:t>Thinking, decision-making, and expressive abilities necessary for utilizing knowledge and skills to solve  problems</a:t>
            </a:r>
            <a:endParaRPr lang="ja-JP" altLang="en-US" sz="900" dirty="0"/>
          </a:p>
          <a:p>
            <a:r>
              <a:rPr lang="ja-JP" altLang="en-US" sz="900" dirty="0"/>
              <a:t>- Individuals who possess thinking skills necessary to realize their own aspirations with a view toward future career development are sought.</a:t>
            </a:r>
            <a:endParaRPr lang="ja-JP" altLang="en-US" sz="900" dirty="0"/>
          </a:p>
          <a:p>
            <a:r>
              <a:rPr lang="ja-JP" altLang="en-US" sz="900" dirty="0"/>
              <a:t>- Individuals who have the judgment skills necessary to realize their own aspirations with a view toward future career development are sought.</a:t>
            </a:r>
            <a:endParaRPr lang="ja-JP" altLang="en-US" sz="900" dirty="0"/>
          </a:p>
          <a:p>
            <a:r>
              <a:rPr lang="ja-JP" altLang="en-US" sz="900" dirty="0"/>
              <a:t>We are looking for individuals who can clearly express their own aspirations in writing or speech.</a:t>
            </a:r>
            <a:endParaRPr lang="en-US" altLang="ja-JP" sz="900" dirty="0"/>
          </a:p>
          <a:p>
            <a:endParaRPr lang="ja-JP" altLang="en-US" sz="900" dirty="0"/>
          </a:p>
          <a:p>
            <a:r>
              <a:rPr lang="en-US" altLang="en-US" sz="900" dirty="0"/>
              <a:t>③</a:t>
            </a:r>
            <a:r>
              <a:rPr lang="ja-JP" altLang="en-US" sz="900" dirty="0"/>
              <a:t>An attitude of learning proactively while collaborating with a diverse range of people.</a:t>
            </a:r>
            <a:endParaRPr lang="ja-JP" altLang="en-US" sz="900" dirty="0"/>
          </a:p>
          <a:p>
            <a:r>
              <a:rPr lang="ja-JP" altLang="en-US" sz="900" dirty="0"/>
              <a:t>We are looking for individuals who can reflect on what they devoted themselves to during their high school years and connect it to their future aspirations.</a:t>
            </a:r>
            <a:endParaRPr lang="ja-JP" altLang="en-US" sz="900" dirty="0"/>
          </a:p>
          <a:p>
            <a:r>
              <a:rPr lang="ja-JP" altLang="en-US" sz="900" dirty="0"/>
              <a:t>We seek those who are able to do </a:t>
            </a:r>
            <a:r>
              <a:rPr lang="en-US" altLang="ja-JP" sz="900" dirty="0"/>
              <a:t>the above</a:t>
            </a:r>
            <a:r>
              <a:rPr lang="ja-JP" altLang="en-US" sz="900" dirty="0" err="1"/>
              <a:t>.</a:t>
            </a:r>
            <a:endParaRPr lang="ja-JP" altLang="en-US" sz="900" dirty="0"/>
          </a:p>
          <a:p>
            <a:r>
              <a:rPr lang="ja-JP" altLang="en-US" sz="900" dirty="0"/>
              <a:t>We are seeking people who have the motivation to develop the ability to conceive business ideas based on their own aspirations, or those who are eager to utilize information technology in business.</a:t>
            </a:r>
            <a:endParaRPr lang="ja-JP" altLang="en-US" sz="900" dirty="0"/>
          </a:p>
          <a:p>
            <a:r>
              <a:rPr lang="ja-JP" altLang="en-US" sz="900" dirty="0"/>
              <a:t>We are seeking people who are eager to utilize information technology in business.</a:t>
            </a:r>
            <a:endParaRPr lang="ja-JP" altLang="en-US" sz="900" dirty="0"/>
          </a:p>
          <a:p>
            <a:r>
              <a:rPr lang="ja-JP" altLang="en-US" sz="900" dirty="0"/>
              <a:t>We are seeking individuals who demonstrate a willingness to learn proactively and collaborate with a diverse range of people through seminars or other activities.</a:t>
            </a:r>
            <a:endParaRPr lang="ja-JP" altLang="en-US" sz="900" dirty="0"/>
          </a:p>
          <a:p>
            <a:r>
              <a:rPr lang="ja-JP" altLang="en-US" sz="900" dirty="0"/>
              <a:t>We are looking for those who show the desire to learn proactively while working with various people through seminars or other activities.</a:t>
            </a:r>
            <a:endParaRPr lang="ja-JP" altLang="en-US" sz="900" dirty="0"/>
          </a:p>
          <a:p>
            <a:r>
              <a:rPr lang="en-US" altLang="ja-JP" sz="900" dirty="0"/>
              <a:t>2) </a:t>
            </a:r>
            <a:r>
              <a:rPr lang="ja-JP" altLang="en-US" sz="900" dirty="0"/>
              <a:t>Evaluation Policy for International Student Selection</a:t>
            </a:r>
            <a:endParaRPr lang="ja-JP" altLang="en-US" sz="900" dirty="0"/>
          </a:p>
          <a:p>
            <a:r>
              <a:rPr lang="ja-JP" altLang="en-US" sz="900" dirty="0"/>
              <a:t>The ‘basic knowledge and skills’ necessary for problem-solving, and 'thinking, decision-making, and expression skills' necessary to solve problems by applying knowledge and skills, and high aspirations (learning proactively while collaborating with a diverse range of people)</a:t>
            </a:r>
            <a:endParaRPr lang="ja-JP" altLang="en-US" sz="900" dirty="0"/>
          </a:p>
          <a:p>
            <a:r>
              <a:rPr lang="ja-JP" altLang="en-US" sz="900" dirty="0"/>
              <a:t>To confirm the three elements of academic ability (such as 'attitude toward independent learning'),</a:t>
            </a:r>
            <a:endParaRPr lang="ja-JP" altLang="en-US" sz="900" dirty="0"/>
          </a:p>
          <a:p>
            <a:r>
              <a:rPr lang="ja-JP" altLang="en-US" sz="900" dirty="0"/>
              <a:t>the content of interviews, statements of purpose, transcripts, essays, etc. are evaluated in a multifaceted and comprehensive manner.</a:t>
            </a:r>
            <a:endParaRPr lang="ja-JP" altLang="en-US" sz="900" dirty="0"/>
          </a:p>
        </p:txBody>
      </p:sp>
      <p:sp>
        <p:nvSpPr>
          <p:cNvPr id="8" name="テキストボックス 7"/>
          <p:cNvSpPr txBox="1"/>
          <p:nvPr/>
        </p:nvSpPr>
        <p:spPr>
          <a:xfrm>
            <a:off x="0" y="6117590"/>
            <a:ext cx="6096000" cy="645160"/>
          </a:xfrm>
          <a:prstGeom prst="rect">
            <a:avLst/>
          </a:prstGeom>
          <a:noFill/>
        </p:spPr>
        <p:txBody>
          <a:bodyPr wrap="square" rtlCol="0" anchor="t">
            <a:spAutoFit/>
          </a:bodyPr>
          <a:lstStyle/>
          <a:p>
            <a:r>
              <a:rPr lang="ja-JP" altLang="en-US" sz="900" dirty="0"/>
              <a:t>Content desirable to study before enrollment</a:t>
            </a:r>
            <a:endParaRPr lang="ja-JP" altLang="en-US" sz="900" dirty="0"/>
          </a:p>
          <a:p>
            <a:r>
              <a:rPr lang="ja-JP" altLang="en-US" sz="900" dirty="0"/>
              <a:t>It is desirable to have learned the basic knowledge and skills of the general curriculum at high school level such as foreign languages (English), Japanese, geography/history, civics, mathematics, and information </a:t>
            </a:r>
            <a:r>
              <a:rPr lang="en-US" altLang="ja-JP" sz="900" dirty="0"/>
              <a:t>sciences</a:t>
            </a:r>
            <a:r>
              <a:rPr lang="ja-JP" altLang="en-US" sz="900" dirty="0" err="1"/>
              <a:t>.</a:t>
            </a:r>
            <a:endParaRPr lang="ja-JP" altLang="en-US" sz="900" dirty="0"/>
          </a:p>
          <a:p>
            <a:r>
              <a:rPr lang="ja-JP" altLang="en-US" sz="900" dirty="0"/>
              <a:t>Make sure to have studied the basic knowledge and skills.</a:t>
            </a:r>
            <a:endParaRPr lang="ja-JP" altLang="en-US" sz="900" dirty="0"/>
          </a:p>
        </p:txBody>
      </p:sp>
      <p:sp>
        <p:nvSpPr>
          <p:cNvPr id="9" name="テキストボックス 8"/>
          <p:cNvSpPr txBox="1"/>
          <p:nvPr/>
        </p:nvSpPr>
        <p:spPr>
          <a:xfrm>
            <a:off x="5898515" y="868045"/>
            <a:ext cx="6293485" cy="6047809"/>
          </a:xfrm>
          <a:prstGeom prst="rect">
            <a:avLst/>
          </a:prstGeom>
          <a:noFill/>
        </p:spPr>
        <p:txBody>
          <a:bodyPr wrap="square" rtlCol="0" anchor="t">
            <a:spAutoFit/>
          </a:bodyPr>
          <a:lstStyle/>
          <a:p>
            <a:r>
              <a:rPr lang="ja-JP" altLang="en-US" sz="900" dirty="0"/>
              <a:t>Basic Principles of Applicant Selection</a:t>
            </a:r>
            <a:endParaRPr lang="ja-JP" altLang="en-US" sz="900" dirty="0"/>
          </a:p>
          <a:p>
            <a:r>
              <a:rPr lang="ja-JP" altLang="en-US" sz="900" dirty="0"/>
              <a:t>（</a:t>
            </a:r>
            <a:r>
              <a:rPr lang="en-US" altLang="ja-JP" sz="900" dirty="0"/>
              <a:t>1</a:t>
            </a:r>
            <a:r>
              <a:rPr lang="ja-JP" altLang="en-US" sz="900" dirty="0"/>
              <a:t>) General Remarks</a:t>
            </a:r>
            <a:endParaRPr lang="ja-JP" altLang="en-US" sz="900" dirty="0"/>
          </a:p>
          <a:p>
            <a:r>
              <a:rPr lang="ja-JP" altLang="en-US" sz="900" dirty="0"/>
              <a:t>In accordance with the desired student profile, a variety of selection methods are employed</a:t>
            </a:r>
            <a:r>
              <a:rPr lang="en-US" altLang="ja-JP" sz="900" dirty="0"/>
              <a:t>. </a:t>
            </a:r>
            <a:r>
              <a:rPr lang="ja-JP" altLang="en-US" sz="900" dirty="0"/>
              <a:t>Selection is conducted in a multifaceted and comprehensive manner, considering all elements.</a:t>
            </a:r>
            <a:endParaRPr lang="ja-JP" altLang="en-US" sz="900" dirty="0"/>
          </a:p>
          <a:p>
            <a:r>
              <a:rPr lang="en-US" altLang="en-US" sz="900" dirty="0"/>
              <a:t>①</a:t>
            </a:r>
            <a:r>
              <a:rPr lang="ja-JP" altLang="en-US" sz="900" dirty="0"/>
              <a:t>Basic knowledge and skills</a:t>
            </a:r>
            <a:endParaRPr lang="ja-JP" altLang="en-US" sz="900" dirty="0"/>
          </a:p>
          <a:p>
            <a:r>
              <a:rPr lang="ja-JP" altLang="en-US" sz="900" dirty="0"/>
              <a:t>Those who have acquired the fundamental English skills necessary to participate in the English education offered by the Faculty of Global Studies are sought.</a:t>
            </a:r>
            <a:endParaRPr lang="ja-JP" altLang="en-US" sz="900" dirty="0"/>
          </a:p>
          <a:p>
            <a:r>
              <a:rPr lang="ja-JP" altLang="en-US" sz="900" dirty="0"/>
              <a:t>We seek individuals who possess these abilities.</a:t>
            </a:r>
            <a:endParaRPr lang="ja-JP" altLang="en-US" sz="900" dirty="0"/>
          </a:p>
          <a:p>
            <a:r>
              <a:rPr lang="ja-JP" altLang="en-US" sz="900" dirty="0"/>
              <a:t>We are looking for individuals who possess basic knowledge of global issues.</a:t>
            </a:r>
            <a:endParaRPr lang="ja-JP" altLang="en-US" sz="900" dirty="0"/>
          </a:p>
          <a:p>
            <a:r>
              <a:rPr lang="ja-JP" altLang="en-US" sz="900" dirty="0"/>
              <a:t>- Individuals who have acquired the fundamental knowledge and skills necessary to participate in university courses and curricula are sought.</a:t>
            </a:r>
            <a:endParaRPr lang="ja-JP" altLang="en-US" sz="900" dirty="0"/>
          </a:p>
          <a:p>
            <a:pPr marL="171450" indent="-171450">
              <a:buFontTx/>
              <a:buChar char="-"/>
            </a:pPr>
            <a:r>
              <a:rPr lang="ja-JP" altLang="en-US" sz="900" dirty="0"/>
              <a:t>Individuals who demonstrate motivation to independently plan their studies are sought.</a:t>
            </a:r>
            <a:endParaRPr lang="en-US" altLang="ja-JP" sz="900" dirty="0"/>
          </a:p>
          <a:p>
            <a:endParaRPr lang="ja-JP" altLang="en-US" sz="900" dirty="0"/>
          </a:p>
          <a:p>
            <a:r>
              <a:rPr lang="en-US" altLang="en-US" sz="900" dirty="0"/>
              <a:t>②</a:t>
            </a:r>
            <a:r>
              <a:rPr lang="ja-JP" altLang="en-US" sz="900" dirty="0"/>
              <a:t>Thinking, decision-making, and expressive abilities necessary for utilizing knowledge and skills to solve problems</a:t>
            </a:r>
            <a:endParaRPr lang="ja-JP" altLang="en-US" sz="900" dirty="0"/>
          </a:p>
          <a:p>
            <a:r>
              <a:rPr lang="ja-JP" altLang="en-US" sz="900" dirty="0"/>
              <a:t>We are looking for individuals with a broad perspective and flexible thinking to solve global issues.</a:t>
            </a:r>
            <a:endParaRPr lang="ja-JP" altLang="en-US" sz="900" dirty="0"/>
          </a:p>
          <a:p>
            <a:r>
              <a:rPr lang="ja-JP" altLang="en-US" sz="900" dirty="0"/>
              <a:t>We are looking for individuals who can clearly express their own aspirations in writing or speech.</a:t>
            </a:r>
            <a:endParaRPr lang="ja-JP" altLang="en-US" sz="900" dirty="0"/>
          </a:p>
          <a:p>
            <a:r>
              <a:rPr lang="ja-JP" altLang="en-US" sz="900" dirty="0"/>
              <a:t>We are seeking those who have the thinking and decision-making abilities necessary to achieve their own aspirations, with an eye on future career development.</a:t>
            </a:r>
            <a:endParaRPr lang="ja-JP" altLang="en-US" sz="900" dirty="0"/>
          </a:p>
          <a:p>
            <a:r>
              <a:rPr lang="ja-JP" altLang="en-US" sz="900" dirty="0"/>
              <a:t>We are seeking individuals who have such abilities.</a:t>
            </a:r>
            <a:endParaRPr lang="ja-JP" altLang="en-US" sz="900" dirty="0"/>
          </a:p>
          <a:p>
            <a:endParaRPr lang="en-US" altLang="en-US" sz="900" dirty="0"/>
          </a:p>
          <a:p>
            <a:r>
              <a:rPr lang="en-US" altLang="en-US" sz="900" dirty="0"/>
              <a:t>③</a:t>
            </a:r>
            <a:r>
              <a:rPr lang="ja-JP" altLang="en-US" sz="900" dirty="0"/>
              <a:t>An attitude of learning proactively while collaborating with a diverse range of people.</a:t>
            </a:r>
            <a:endParaRPr lang="ja-JP" altLang="en-US" sz="900" dirty="0"/>
          </a:p>
          <a:p>
            <a:r>
              <a:rPr lang="ja-JP" altLang="en-US" sz="900" dirty="0"/>
              <a:t>We are looking for individuals who can reflect on what they devoted themselves to during their high school years and connect it to their future aspirations.</a:t>
            </a:r>
            <a:endParaRPr lang="ja-JP" altLang="en-US" sz="900" dirty="0"/>
          </a:p>
          <a:p>
            <a:r>
              <a:rPr lang="ja-JP" altLang="en-US" sz="900" dirty="0"/>
              <a:t>We seek those who are able to do </a:t>
            </a:r>
            <a:r>
              <a:rPr lang="en-US" altLang="ja-JP" sz="900" dirty="0"/>
              <a:t>the following.</a:t>
            </a:r>
            <a:endParaRPr lang="en-US" altLang="ja-JP" sz="900" dirty="0"/>
          </a:p>
          <a:p>
            <a:r>
              <a:rPr lang="ja-JP" altLang="en-US" sz="900" dirty="0"/>
              <a:t>Looking ahead to success on the global stage, we seek individuals who are highly motivated to acquire the knowledge and skills necessary to achieve their goals.</a:t>
            </a:r>
            <a:endParaRPr lang="ja-JP" altLang="en-US" sz="900" dirty="0"/>
          </a:p>
          <a:p>
            <a:r>
              <a:rPr lang="ja-JP" altLang="en-US" sz="900" dirty="0"/>
              <a:t>We are seeking individuals with the motivation to proactively learn the necessary knowledge and skills.</a:t>
            </a:r>
            <a:endParaRPr lang="ja-JP" altLang="en-US" sz="900" dirty="0"/>
          </a:p>
          <a:p>
            <a:r>
              <a:rPr lang="ja-JP" altLang="en-US" sz="900" dirty="0"/>
              <a:t>We are seeking individuals who demonstrate a willingness to learn proactively and collaborate with a diverse range of people through seminars or other activities.</a:t>
            </a:r>
            <a:endParaRPr lang="ja-JP" altLang="en-US" sz="900" dirty="0"/>
          </a:p>
          <a:p>
            <a:r>
              <a:rPr lang="ja-JP" altLang="en-US" sz="900" dirty="0"/>
              <a:t>We are looking for those who show the desire to learn proactively while working with various people through seminars or other activities.</a:t>
            </a:r>
            <a:endParaRPr lang="ja-JP" altLang="en-US" sz="900" dirty="0"/>
          </a:p>
          <a:p>
            <a:r>
              <a:rPr lang="en-US" altLang="ja-JP" sz="900" dirty="0"/>
              <a:t>2) </a:t>
            </a:r>
            <a:r>
              <a:rPr lang="ja-JP" altLang="en-US" sz="900" dirty="0"/>
              <a:t>Evaluation Policy for International Student Selection</a:t>
            </a:r>
            <a:endParaRPr lang="ja-JP" altLang="en-US" sz="900" dirty="0"/>
          </a:p>
          <a:p>
            <a:r>
              <a:rPr lang="ja-JP" altLang="en-US" sz="900" dirty="0"/>
              <a:t>The ‘basic knowledge and skills’ necessary for problem-solving, and 'thinking, decision-making, and expression skills' necessary to solve problems by applying knowledge and skills, and high aspirations (learning proactively while collaborating with a diverse range of people)</a:t>
            </a:r>
            <a:endParaRPr lang="ja-JP" altLang="en-US" sz="900" dirty="0"/>
          </a:p>
          <a:p>
            <a:r>
              <a:rPr lang="ja-JP" altLang="en-US" sz="900" dirty="0"/>
              <a:t>To confirm the three elements of academic ability (such as 'attitude toward independent learning'),</a:t>
            </a:r>
            <a:endParaRPr lang="ja-JP" altLang="en-US" sz="900" dirty="0"/>
          </a:p>
          <a:p>
            <a:r>
              <a:rPr lang="ja-JP" altLang="en-US" sz="900" dirty="0"/>
              <a:t>Contents such as transcripts, English reading aloud, English Q&amp;A, and essays are evaluated in a multifaceted and comprehensive manner.</a:t>
            </a:r>
            <a:endParaRPr lang="ja-JP" altLang="en-US" sz="900" dirty="0"/>
          </a:p>
          <a:p>
            <a:endParaRPr lang="ja-JP" altLang="en-US" sz="900" dirty="0"/>
          </a:p>
          <a:p>
            <a:r>
              <a:rPr lang="ja-JP" altLang="en-US" sz="900" dirty="0"/>
              <a:t>Content desirable to study before enrollment</a:t>
            </a:r>
            <a:endParaRPr lang="ja-JP" altLang="en-US" sz="900" dirty="0"/>
          </a:p>
          <a:p>
            <a:r>
              <a:rPr lang="ja-JP" altLang="en-US" sz="900" dirty="0"/>
              <a:t>It is desirable to have acquired the basic knowledge and skills from the general curriculum at high school level, such as foreign languages (English), Japanese, geography/history, civics, and mathematics.</a:t>
            </a:r>
            <a:endParaRPr lang="ja-JP" altLang="en-US" sz="900" dirty="0"/>
          </a:p>
          <a:p>
            <a:r>
              <a:rPr lang="ja-JP" altLang="en-US" sz="900" dirty="0"/>
              <a:t>Make sure to have learned the basic knowledge and skills.</a:t>
            </a:r>
            <a:endParaRPr lang="ja-JP" alt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165735" y="408940"/>
            <a:ext cx="11860530" cy="5415915"/>
          </a:xfrm>
          <a:prstGeom prst="rect">
            <a:avLst/>
          </a:prstGeom>
          <a:noFill/>
        </p:spPr>
        <p:txBody>
          <a:bodyPr wrap="square" rtlCol="0" anchor="t">
            <a:spAutoFit/>
          </a:bodyPr>
          <a:lstStyle/>
          <a:p>
            <a:r>
              <a:rPr lang="ja-JP" altLang="en-US" dirty="0"/>
              <a:t>Application Qualifications</a:t>
            </a:r>
            <a:endParaRPr lang="ja-JP" altLang="en-US" dirty="0"/>
          </a:p>
          <a:p>
            <a:r>
              <a:rPr lang="ja-JP" altLang="en-US" sz="1400" dirty="0"/>
              <a:t>Applicants must satisfy all of the following requirements (1) to (</a:t>
            </a:r>
            <a:r>
              <a:rPr lang="en-US" altLang="ja-JP" sz="1400" dirty="0"/>
              <a:t>4</a:t>
            </a:r>
            <a:r>
              <a:rPr lang="ja-JP" altLang="en-US" sz="1400" dirty="0"/>
              <a:t>).</a:t>
            </a:r>
            <a:endParaRPr lang="ja-JP" altLang="en-US" sz="1400" dirty="0"/>
          </a:p>
          <a:p>
            <a:endParaRPr lang="ja-JP" altLang="en-US" sz="1400" dirty="0"/>
          </a:p>
          <a:p>
            <a:r>
              <a:rPr lang="ja-JP" altLang="en-US" sz="1000" dirty="0"/>
              <a:t>(1) Those who hold a nationality other than Japanese</a:t>
            </a:r>
            <a:endParaRPr lang="ja-JP" altLang="en-US" sz="1000" dirty="0"/>
          </a:p>
          <a:p>
            <a:endParaRPr lang="ja-JP" altLang="en-US" sz="1000" dirty="0"/>
          </a:p>
          <a:p>
            <a:r>
              <a:rPr lang="ja-JP" altLang="en-US" sz="1000" dirty="0"/>
              <a:t>(2) Those who fall under any of the following</a:t>
            </a:r>
            <a:endParaRPr lang="ja-JP" altLang="en-US" sz="1000" dirty="0"/>
          </a:p>
          <a:p>
            <a:r>
              <a:rPr lang="en-US" altLang="en-US" sz="1000" dirty="0"/>
              <a:t>①</a:t>
            </a:r>
            <a:r>
              <a:rPr lang="en-US" altLang="ja-JP" sz="1000" dirty="0"/>
              <a:t> </a:t>
            </a:r>
            <a:r>
              <a:rPr lang="ja-JP" altLang="en-US" sz="1000" dirty="0"/>
              <a:t>Those who have completed </a:t>
            </a:r>
            <a:r>
              <a:rPr lang="en-US" altLang="ja-JP" sz="1000" dirty="0"/>
              <a:t>12</a:t>
            </a:r>
            <a:r>
              <a:rPr lang="ja-JP" altLang="en-US" sz="1000" dirty="0"/>
              <a:t> years of school education abroad, and </a:t>
            </a:r>
            <a:r>
              <a:rPr lang="en-US" altLang="ja-JP" sz="1000" dirty="0"/>
              <a:t>those </a:t>
            </a:r>
            <a:r>
              <a:rPr lang="ja-JP" altLang="en-US" sz="1000" dirty="0"/>
              <a:t>who are expected to complete such education by </a:t>
            </a:r>
            <a:r>
              <a:rPr lang="en-US" altLang="ja-JP" sz="1000" dirty="0"/>
              <a:t>March 31</a:t>
            </a:r>
            <a:r>
              <a:rPr lang="en-US" altLang="ja-JP" sz="1000" baseline="30000" dirty="0"/>
              <a:t>st</a:t>
            </a:r>
            <a:r>
              <a:rPr lang="ja-JP" altLang="en-US" sz="1000" dirty="0" err="1"/>
              <a:t>,</a:t>
            </a:r>
            <a:r>
              <a:rPr lang="ja-JP" altLang="en-US" sz="1000" dirty="0"/>
              <a:t> </a:t>
            </a:r>
            <a:r>
              <a:rPr lang="en-US" altLang="ja-JP" sz="1000" dirty="0"/>
              <a:t>2026</a:t>
            </a:r>
            <a:r>
              <a:rPr lang="ja-JP" altLang="en-US" sz="1000" dirty="0" err="1"/>
              <a:t>,</a:t>
            </a:r>
            <a:endParaRPr lang="ja-JP" altLang="en-US" sz="1000" dirty="0"/>
          </a:p>
          <a:p>
            <a:r>
              <a:rPr lang="ja-JP" altLang="en-US" sz="1000" dirty="0"/>
              <a:t>and who are eligible to enter university in that country, or who are recognized as such by the </a:t>
            </a:r>
            <a:r>
              <a:rPr lang="en-US" altLang="ja-JP" sz="1000" dirty="0"/>
              <a:t>Japanese Ministry o</a:t>
            </a:r>
            <a:r>
              <a:rPr lang="ja-JP" altLang="en-US" sz="1000" dirty="0"/>
              <a:t>f Education, Culture, Sports, Science and Technology.</a:t>
            </a:r>
            <a:endParaRPr lang="ja-JP" altLang="en-US" sz="1000" dirty="0"/>
          </a:p>
          <a:p>
            <a:r>
              <a:rPr lang="en-US" altLang="ja-JP" sz="1000" dirty="0"/>
              <a:t>※</a:t>
            </a:r>
            <a:r>
              <a:rPr lang="ja-JP" altLang="en-US" sz="1000" dirty="0"/>
              <a:t>Those who have completed a curriculum equivalent to high school abroad but not </a:t>
            </a:r>
            <a:r>
              <a:rPr lang="en-US" altLang="ja-JP" sz="1000" dirty="0"/>
              <a:t>12 years </a:t>
            </a:r>
            <a:r>
              <a:rPr lang="ja-JP" altLang="en-US" sz="1000" dirty="0"/>
              <a:t>of school education</a:t>
            </a:r>
            <a:r>
              <a:rPr lang="en-US" altLang="ja-JP" sz="1000" dirty="0"/>
              <a:t>.</a:t>
            </a:r>
            <a:r>
              <a:rPr lang="ja-JP" altLang="en-US" sz="1000" dirty="0"/>
              <a:t> Even if you have only completed a certain stage, if that program is designated by the Minister of Education, Culture, Sports, Science and Technology, </a:t>
            </a:r>
            <a:r>
              <a:rPr lang="en-US" altLang="ja-JP" sz="1000" dirty="0" err="1"/>
              <a:t>i</a:t>
            </a:r>
            <a:r>
              <a:rPr lang="ja-JP" altLang="en-US" sz="1000" dirty="0"/>
              <a:t>f the program fulfills the requirement of the designated number of years or more, and it is a course at a school that meets the requirements, university admission qualifications will be recognized. However, for those who take the entrance exam with expected completion of </a:t>
            </a:r>
            <a:r>
              <a:rPr lang="en-US" altLang="ja-JP" sz="1000" dirty="0"/>
              <a:t>12 years of education </a:t>
            </a:r>
            <a:r>
              <a:rPr lang="ja-JP" altLang="en-US" sz="1000" dirty="0"/>
              <a:t>program or more but unable to graduate by </a:t>
            </a:r>
            <a:r>
              <a:rPr lang="en-US" altLang="ja-JP" sz="1000" dirty="0"/>
              <a:t>March 31, 2026, </a:t>
            </a:r>
            <a:r>
              <a:rPr lang="ja-JP" altLang="en-US" sz="1000" dirty="0"/>
              <a:t>admission will not be granted. </a:t>
            </a:r>
            <a:endParaRPr lang="ja-JP" altLang="en-US" sz="1000" dirty="0"/>
          </a:p>
          <a:p>
            <a:r>
              <a:rPr lang="en-US" altLang="en-US" sz="1000" dirty="0"/>
              <a:t>② </a:t>
            </a:r>
            <a:r>
              <a:rPr lang="ja-JP" altLang="en-US" sz="1000" dirty="0"/>
              <a:t>Among those designated by the Minister of Education, Culture, Sports, Science and Technology, individuals with the following qualifications:</a:t>
            </a:r>
            <a:endParaRPr lang="ja-JP" altLang="en-US" sz="1000" dirty="0"/>
          </a:p>
          <a:p>
            <a:r>
              <a:rPr lang="en-US" altLang="en-US" sz="1000" dirty="0"/>
              <a:t>○</a:t>
            </a:r>
            <a:r>
              <a:rPr lang="ja-JP" altLang="en-US" sz="1000" dirty="0"/>
              <a:t>Holders of the International Baccalaureate diploma granted by the International Baccalaureate Organization, a foundation based on the Swiss Civil Code.</a:t>
            </a:r>
            <a:endParaRPr lang="ja-JP" altLang="en-US" sz="1000" dirty="0"/>
          </a:p>
          <a:p>
            <a:r>
              <a:rPr lang="en-US" altLang="en-US" sz="1000" dirty="0"/>
              <a:t>○</a:t>
            </a:r>
            <a:r>
              <a:rPr lang="ja-JP" altLang="en-US" sz="1000" dirty="0"/>
              <a:t>Holders of the Abitur qualification, which is recognized as a university admission qualification in the states of the Federal Republic of Germany.</a:t>
            </a:r>
            <a:endParaRPr lang="ja-JP" altLang="en-US" sz="1000" dirty="0"/>
          </a:p>
          <a:p>
            <a:r>
              <a:rPr lang="en-US" altLang="en-US" sz="1000" dirty="0"/>
              <a:t>○</a:t>
            </a:r>
            <a:r>
              <a:rPr lang="ja-JP" altLang="en-US" sz="1000" dirty="0"/>
              <a:t>Holders of the Baccalauréat qualification, which is recognized as a university admission qualification in the French Republic.</a:t>
            </a:r>
            <a:endParaRPr lang="ja-JP" altLang="en-US" sz="1000" dirty="0"/>
          </a:p>
          <a:p>
            <a:r>
              <a:rPr lang="en-US" altLang="en-US" sz="1000" dirty="0"/>
              <a:t>○</a:t>
            </a:r>
            <a:r>
              <a:rPr lang="en-US" altLang="ja-JP" sz="1000" dirty="0"/>
              <a:t> </a:t>
            </a:r>
            <a:r>
              <a:rPr lang="ja-JP" altLang="en-US" sz="1000" dirty="0"/>
              <a:t>In the United Kingdom of Great Britain and Northern Ireland, holders of</a:t>
            </a:r>
            <a:endParaRPr lang="ja-JP" altLang="en-US" sz="1000" dirty="0"/>
          </a:p>
          <a:p>
            <a:r>
              <a:rPr lang="ja-JP" altLang="en-US" sz="1000" dirty="0"/>
              <a:t>the General Certificate of Education Advanced Level (GCE A Level) qualification, which is recognized as a university admission qualification.</a:t>
            </a:r>
            <a:endParaRPr lang="ja-JP" altLang="en-US" sz="1000" dirty="0"/>
          </a:p>
          <a:p>
            <a:r>
              <a:rPr lang="en-US" altLang="en-US" sz="1000" dirty="0"/>
              <a:t>○</a:t>
            </a:r>
            <a:r>
              <a:rPr lang="ja-JP" altLang="en-US" sz="1000" dirty="0"/>
              <a:t>Those who have completed (or are expected to complete) an international school in Japan designated by the Minister of Education, Culture, Sports, Science and Technology.</a:t>
            </a:r>
            <a:endParaRPr lang="ja-JP" altLang="en-US" sz="1000" dirty="0"/>
          </a:p>
          <a:p>
            <a:r>
              <a:rPr lang="en-US" altLang="ja-JP" sz="1000" dirty="0"/>
              <a:t>※ </a:t>
            </a:r>
            <a:r>
              <a:rPr lang="ja-JP" altLang="en-US" sz="1000" dirty="0"/>
              <a:t>International schools accredited by international evaluation bodies designated by the Minister of Education, Culture, Sports, Science and Technology (</a:t>
            </a:r>
            <a:r>
              <a:rPr lang="en-US" altLang="ja-JP" sz="1000" dirty="0"/>
              <a:t>WASC</a:t>
            </a:r>
            <a:r>
              <a:rPr lang="ja-JP" altLang="en-US" sz="1000" dirty="0" err="1"/>
              <a:t>、</a:t>
            </a:r>
            <a:r>
              <a:rPr lang="en-US" altLang="ja-JP" sz="1000" dirty="0"/>
              <a:t>ACSI</a:t>
            </a:r>
            <a:r>
              <a:rPr lang="ja-JP" altLang="en-US" sz="1000" dirty="0" err="1"/>
              <a:t>、</a:t>
            </a:r>
            <a:r>
              <a:rPr lang="en-US" altLang="ja-JP" sz="1000" dirty="0"/>
              <a:t>CIS</a:t>
            </a:r>
            <a:r>
              <a:rPr lang="ja-JP" altLang="en-US" sz="1000" dirty="0"/>
              <a:t>), please refer to the following</a:t>
            </a:r>
            <a:r>
              <a:rPr lang="en-US" altLang="ja-JP" sz="1000" dirty="0"/>
              <a:t>URL</a:t>
            </a:r>
            <a:r>
              <a:rPr lang="ja-JP" altLang="en-US" sz="1000" dirty="0" err="1"/>
              <a:t>.</a:t>
            </a:r>
            <a:endParaRPr lang="ja-JP" altLang="en-US" sz="1000" dirty="0"/>
          </a:p>
          <a:p>
            <a:r>
              <a:rPr lang="en-US" altLang="ja-JP" sz="1000" dirty="0"/>
              <a:t>http://www.mext.go.jp/a_menu/koutou/shikaku/07111314/006.htm</a:t>
            </a:r>
            <a:br>
              <a:rPr lang="en-US" altLang="ja-JP" sz="1000" dirty="0"/>
            </a:br>
            <a:r>
              <a:rPr lang="en-US" altLang="en-US" sz="1000" dirty="0"/>
              <a:t>○</a:t>
            </a:r>
            <a:r>
              <a:rPr lang="en-US" altLang="ja-JP" sz="1000" dirty="0"/>
              <a:t>Those who hold a General Educational Development (GED) certificate, which is recognized as a qualification for university admission in Myanmar.</a:t>
            </a:r>
            <a:endParaRPr lang="en-US" altLang="ja-JP" sz="1000" dirty="0"/>
          </a:p>
          <a:p>
            <a:r>
              <a:rPr lang="en-US" altLang="en-US" sz="1000" dirty="0"/>
              <a:t>③</a:t>
            </a:r>
            <a:r>
              <a:rPr lang="ja-JP" altLang="en-US" sz="1000" dirty="0"/>
              <a:t>Those who, through individual university entrance qualification screening, are recognized by this university as having academic ability equal to or greater than that of a high school graduate.</a:t>
            </a:r>
            <a:endParaRPr lang="ja-JP" altLang="en-US" sz="1000" dirty="0"/>
          </a:p>
          <a:p>
            <a:br>
              <a:rPr lang="ja-JP" altLang="en-US" sz="1000" dirty="0"/>
            </a:br>
            <a:r>
              <a:rPr lang="ja-JP" altLang="en-US" sz="1000" dirty="0"/>
              <a:t>(3) Those who, as a student of this university, can obtain or renew a residency status of 'Student' under the Immigration Control and Refugee Recognition Act.</a:t>
            </a:r>
            <a:endParaRPr lang="ja-JP" altLang="en-US" sz="1000" dirty="0"/>
          </a:p>
          <a:p>
            <a:r>
              <a:rPr lang="en-US" altLang="ja-JP" sz="1000" dirty="0"/>
              <a:t>※ </a:t>
            </a:r>
            <a:r>
              <a:rPr lang="ja-JP" altLang="en-US" sz="1000" dirty="0"/>
              <a:t>For those staying in Japan under the 'Student' residency status under the Immigration Control and Refugee Recognition Act, their permitted activities are to attend</a:t>
            </a:r>
            <a:endParaRPr lang="ja-JP" altLang="en-US" sz="1000" dirty="0"/>
          </a:p>
          <a:p>
            <a:r>
              <a:rPr lang="ja-JP" altLang="en-US" sz="1000" dirty="0"/>
              <a:t>Japanese universities or equivalent institutions, professional training college specialized courses, or</a:t>
            </a:r>
            <a:r>
              <a:rPr lang="en-US" altLang="ja-JP" sz="1000" dirty="0"/>
              <a:t> </a:t>
            </a:r>
            <a:r>
              <a:rPr lang="ja-JP" altLang="en-US" sz="1000" dirty="0"/>
              <a:t>those who have completed</a:t>
            </a:r>
            <a:r>
              <a:rPr lang="en-US" altLang="ja-JP" sz="1000" dirty="0"/>
              <a:t> </a:t>
            </a:r>
            <a:r>
              <a:rPr lang="ja-JP" altLang="en-US" sz="1000" dirty="0"/>
              <a:t>a </a:t>
            </a:r>
            <a:r>
              <a:rPr lang="en-US" altLang="ja-JP" sz="1000" dirty="0"/>
              <a:t>12 years </a:t>
            </a:r>
            <a:r>
              <a:rPr lang="ja-JP" altLang="en-US" sz="1000" dirty="0"/>
              <a:t>or more of school education abroad.</a:t>
            </a:r>
            <a:endParaRPr lang="ja-JP" altLang="en-US" sz="1000" dirty="0"/>
          </a:p>
          <a:p>
            <a:r>
              <a:rPr lang="ja-JP" altLang="en-US" sz="1000" dirty="0"/>
              <a:t>Activities at institutions that provide education for entry into Japanese universities or colleges of technology, focused on receiving education at such institutions within Japan.</a:t>
            </a:r>
            <a:endParaRPr lang="ja-JP" altLang="en-US" sz="1000" dirty="0"/>
          </a:p>
          <a:p>
            <a:r>
              <a:rPr lang="ja-JP" altLang="en-US" sz="1000" dirty="0"/>
              <a:t>It is stipulated that 'cases where education is received exclusively through night classes or correspondence courses are excluded.'</a:t>
            </a:r>
            <a:endParaRPr lang="ja-JP" altLang="en-US" sz="1000" dirty="0"/>
          </a:p>
          <a:p>
            <a:br>
              <a:rPr lang="ja-JP" altLang="en-US" sz="1000" dirty="0"/>
            </a:br>
            <a:r>
              <a:rPr lang="ja-JP" altLang="en-US" sz="1000" dirty="0">
                <a:sym typeface="+mn-ea"/>
              </a:rPr>
              <a:t>(4) </a:t>
            </a:r>
            <a:r>
              <a:rPr lang="ja-JP" altLang="en-US" sz="1000" dirty="0"/>
              <a:t>At the time of applying to Tama University, </a:t>
            </a:r>
            <a:r>
              <a:rPr lang="en-US" altLang="ja-JP" sz="1000" dirty="0"/>
              <a:t>you must be enrolled at the </a:t>
            </a:r>
            <a:r>
              <a:rPr lang="ja-JP" altLang="en-US" sz="1000" dirty="0"/>
              <a:t>Japanese language institution or vocational school </a:t>
            </a:r>
            <a:r>
              <a:rPr lang="en-US" altLang="ja-JP" sz="1000" dirty="0"/>
              <a:t>until March 31, 2026.</a:t>
            </a:r>
            <a:endParaRPr lang="en-US" altLang="ja-JP" sz="1000" baseline="30000" dirty="0"/>
          </a:p>
          <a:p>
            <a:r>
              <a:rPr lang="en-US" altLang="ja-JP" sz="1000" dirty="0"/>
              <a:t> </a:t>
            </a:r>
            <a:r>
              <a:rPr lang="ja-JP" altLang="en-US" sz="1000" dirty="0"/>
              <a:t>Japanese language institutions or vocational schools refer to Japanese language schools, Japanese language departments at universities/junior colleges, and various other specialized schools.</a:t>
            </a:r>
            <a:endParaRPr lang="ja-JP" altLang="en-US" sz="1000" dirty="0"/>
          </a:p>
          <a:p>
            <a:r>
              <a:rPr lang="en-US" altLang="ja-JP" sz="1000" dirty="0"/>
              <a:t>※</a:t>
            </a:r>
            <a:r>
              <a:rPr lang="ja-JP" altLang="en-US" sz="1000" dirty="0"/>
              <a:t>(4) applies only to those who have an address in Japan (those registered in the Basic Resident Register) at the time of application.</a:t>
            </a:r>
            <a:endParaRPr lang="ja-JP" alt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3948430" y="1139190"/>
            <a:ext cx="3080385" cy="337185"/>
          </a:xfrm>
          <a:prstGeom prst="rect">
            <a:avLst/>
          </a:prstGeom>
        </p:spPr>
        <p:txBody>
          <a:bodyPr wrap="square">
            <a:spAutoFit/>
          </a:bodyPr>
          <a:lstStyle/>
          <a:p>
            <a:r>
              <a:rPr lang="ja-JP" altLang="en-US" sz="1400">
                <a:latin typeface="MS PGothic" panose="020B0600070205080204" charset="-128"/>
                <a:ea typeface="MS PGothic" panose="020B0600070205080204" charset="-128"/>
              </a:rPr>
              <a:t>　　　　Interview</a:t>
            </a:r>
            <a:r>
              <a:rPr lang="ja-JP" altLang="en-US" sz="1400">
                <a:latin typeface="sans-serif"/>
                <a:ea typeface="sans-serif"/>
              </a:rPr>
              <a:t> </a:t>
            </a:r>
            <a:r>
              <a:rPr lang="ja-JP" altLang="en-US" sz="1400">
                <a:latin typeface="MS PGothic" panose="020B0600070205080204" charset="-128"/>
                <a:ea typeface="MS PGothic" panose="020B0600070205080204" charset="-128"/>
              </a:rPr>
              <a:t>Appointmen</a:t>
            </a:r>
            <a:r>
              <a:rPr lang="ja-JP" altLang="en-US" sz="1600">
                <a:latin typeface="MS PGothic" panose="020B0600070205080204" charset="-128"/>
                <a:ea typeface="MS PGothic" panose="020B0600070205080204" charset="-128"/>
              </a:rPr>
              <a:t>t</a:t>
            </a:r>
            <a:endParaRPr lang="ja-JP" altLang="en-US" sz="1600">
              <a:latin typeface="MS PGothic" panose="020B0600070205080204" charset="-128"/>
              <a:ea typeface="MS PGothic" panose="020B0600070205080204" charset="-128"/>
            </a:endParaRPr>
          </a:p>
        </p:txBody>
      </p:sp>
      <p:sp>
        <p:nvSpPr>
          <p:cNvPr id="6" name="テキストボックス 5"/>
          <p:cNvSpPr txBox="1"/>
          <p:nvPr/>
        </p:nvSpPr>
        <p:spPr>
          <a:xfrm>
            <a:off x="3188970" y="1679575"/>
            <a:ext cx="5813425" cy="306705"/>
          </a:xfrm>
          <a:prstGeom prst="rect">
            <a:avLst/>
          </a:prstGeom>
        </p:spPr>
        <p:txBody>
          <a:bodyPr wrap="square">
            <a:spAutoFit/>
          </a:bodyPr>
          <a:lstStyle/>
          <a:p>
            <a:r>
              <a:rPr lang="ja-JP" altLang="en-US" sz="1400">
                <a:latin typeface="MS PGothic" panose="020B0600070205080204" charset="-128"/>
                <a:ea typeface="MS PGothic" panose="020B0600070205080204" charset="-128"/>
              </a:rPr>
              <a:t>Submission of documents and statement of purpose, by mail</a:t>
            </a:r>
            <a:endParaRPr lang="ja-JP" altLang="en-US" sz="1400">
              <a:latin typeface="MS PGothic" panose="020B0600070205080204" charset="-128"/>
              <a:ea typeface="MS PGothic" panose="020B0600070205080204" charset="-128"/>
            </a:endParaRPr>
          </a:p>
        </p:txBody>
      </p:sp>
      <p:sp>
        <p:nvSpPr>
          <p:cNvPr id="7" name="テキストボックス 6"/>
          <p:cNvSpPr txBox="1"/>
          <p:nvPr/>
        </p:nvSpPr>
        <p:spPr>
          <a:xfrm>
            <a:off x="704215" y="2223135"/>
            <a:ext cx="11068685" cy="307777"/>
          </a:xfrm>
          <a:prstGeom prst="rect">
            <a:avLst/>
          </a:prstGeom>
        </p:spPr>
        <p:txBody>
          <a:bodyPr wrap="square">
            <a:spAutoFit/>
          </a:bodyPr>
          <a:lstStyle/>
          <a:p>
            <a:r>
              <a:rPr lang="ja-JP" altLang="en-US" sz="1400" dirty="0">
                <a:latin typeface="MS PGothic" panose="020B0600070205080204" charset="-128"/>
                <a:ea typeface="MS PGothic" panose="020B0600070205080204" charset="-128"/>
              </a:rPr>
              <a:t>Interview (Online)</a:t>
            </a:r>
            <a:r>
              <a:rPr lang="ja-JP" altLang="en-US" sz="1400" dirty="0">
                <a:latin typeface="MS PGothic" panose="020B0600070205080204" charset="-128"/>
                <a:ea typeface="MS PGothic" panose="020B0600070205080204" charset="-128"/>
                <a:cs typeface="MS PGothic" panose="020B0600070205080204" charset="-128"/>
              </a:rPr>
              <a:t>The interview will be conducted with the examinee and </a:t>
            </a:r>
            <a:r>
              <a:rPr lang="en-US" altLang="ja-JP" sz="1400" dirty="0">
                <a:latin typeface="MS PGothic" panose="020B0600070205080204" charset="-128"/>
                <a:ea typeface="MS PGothic" panose="020B0600070205080204" charset="-128"/>
                <a:cs typeface="MS PGothic" panose="020B0600070205080204" charset="-128"/>
              </a:rPr>
              <a:t>by 2 </a:t>
            </a:r>
            <a:r>
              <a:rPr lang="ja-JP" altLang="en-US" sz="1400" dirty="0">
                <a:latin typeface="MS PGothic" panose="020B0600070205080204" charset="-128"/>
                <a:ea typeface="MS PGothic" panose="020B0600070205080204" charset="-128"/>
                <a:cs typeface="MS PGothic" panose="020B0600070205080204" charset="-128"/>
              </a:rPr>
              <a:t>interviewer(s). </a:t>
            </a:r>
            <a:r>
              <a:rPr lang="en-US" altLang="ja-JP" sz="1400" dirty="0">
                <a:latin typeface="MS PGothic" panose="020B0600070205080204" charset="-128"/>
                <a:ea typeface="MS PGothic" panose="020B0600070205080204" charset="-128"/>
                <a:cs typeface="MS PGothic" panose="020B0600070205080204" charset="-128"/>
              </a:rPr>
              <a:t>The interview takes approximately 20 </a:t>
            </a:r>
            <a:r>
              <a:rPr lang="ja-JP" altLang="en-US" sz="1400" dirty="0">
                <a:latin typeface="MS PGothic" panose="020B0600070205080204" charset="-128"/>
                <a:ea typeface="MS PGothic" panose="020B0600070205080204" charset="-128"/>
                <a:cs typeface="MS PGothic" panose="020B0600070205080204" charset="-128"/>
              </a:rPr>
              <a:t>minutes.</a:t>
            </a:r>
            <a:endParaRPr lang="ja-JP" altLang="en-US" sz="1400" dirty="0">
              <a:latin typeface="MS PGothic" panose="020B0600070205080204" charset="-128"/>
              <a:ea typeface="MS PGothic" panose="020B0600070205080204" charset="-128"/>
              <a:cs typeface="MS PGothic" panose="020B0600070205080204" charset="-128"/>
            </a:endParaRPr>
          </a:p>
        </p:txBody>
      </p:sp>
      <p:sp>
        <p:nvSpPr>
          <p:cNvPr id="8" name="テキストボックス 7"/>
          <p:cNvSpPr txBox="1"/>
          <p:nvPr/>
        </p:nvSpPr>
        <p:spPr>
          <a:xfrm>
            <a:off x="294640" y="3124200"/>
            <a:ext cx="2983230" cy="1168400"/>
          </a:xfrm>
          <a:prstGeom prst="rect">
            <a:avLst/>
          </a:prstGeom>
          <a:ln w="12700" cmpd="sng">
            <a:solidFill>
              <a:schemeClr val="tx1"/>
            </a:solidFill>
            <a:prstDash val="solid"/>
          </a:ln>
        </p:spPr>
        <p:txBody>
          <a:bodyPr wrap="square">
            <a:spAutoFit/>
          </a:bodyPr>
          <a:lstStyle/>
          <a:p>
            <a:r>
              <a:rPr lang="ja-JP" altLang="en-US" sz="1400">
                <a:latin typeface="MS PGothic" panose="020B0600070205080204" charset="-128"/>
                <a:ea typeface="MS PGothic" panose="020B0600070205080204" charset="-128"/>
                <a:cs typeface="MS PGothic" panose="020B0600070205080204" charset="-128"/>
              </a:rPr>
              <a:t>In the case of 'Continued consideration'</a:t>
            </a:r>
            <a:br>
              <a:rPr lang="ja-JP" altLang="en-US" sz="1400">
                <a:latin typeface="MS PGothic" panose="020B0600070205080204" charset="-128"/>
                <a:ea typeface="MS PGothic" panose="020B0600070205080204" charset="-128"/>
                <a:cs typeface="MS PGothic" panose="020B0600070205080204" charset="-128"/>
              </a:rPr>
            </a:br>
            <a:r>
              <a:rPr lang="ja-JP" altLang="en-US" sz="1400">
                <a:latin typeface="MS PGothic" panose="020B0600070205080204" charset="-128"/>
                <a:ea typeface="MS PGothic" panose="020B0600070205080204" charset="-128"/>
                <a:cs typeface="MS PGothic" panose="020B0600070205080204" charset="-128"/>
              </a:rPr>
              <a:t>An assignment will be given,</a:t>
            </a:r>
            <a:endParaRPr lang="ja-JP" altLang="en-US" sz="1400">
              <a:latin typeface="MS PGothic" panose="020B0600070205080204" charset="-128"/>
              <a:ea typeface="MS PGothic" panose="020B0600070205080204" charset="-128"/>
              <a:cs typeface="MS PGothic" panose="020B0600070205080204" charset="-128"/>
            </a:endParaRPr>
          </a:p>
          <a:p>
            <a:r>
              <a:rPr lang="ja-JP" altLang="en-US" sz="1400">
                <a:latin typeface="MS PGothic" panose="020B0600070205080204" charset="-128"/>
                <a:ea typeface="MS PGothic" panose="020B0600070205080204" charset="-128"/>
                <a:cs typeface="MS PGothic" panose="020B0600070205080204" charset="-128"/>
              </a:rPr>
              <a:t>and another interview will be conducted.</a:t>
            </a:r>
            <a:endParaRPr lang="ja-JP" altLang="en-US" sz="1400">
              <a:latin typeface="MS PGothic" panose="020B0600070205080204" charset="-128"/>
              <a:ea typeface="MS PGothic" panose="020B0600070205080204" charset="-128"/>
              <a:cs typeface="MS PGothic" panose="020B0600070205080204" charset="-128"/>
            </a:endParaRPr>
          </a:p>
        </p:txBody>
      </p:sp>
      <p:sp>
        <p:nvSpPr>
          <p:cNvPr id="9" name="テキストボックス 8"/>
          <p:cNvSpPr txBox="1"/>
          <p:nvPr/>
        </p:nvSpPr>
        <p:spPr>
          <a:xfrm>
            <a:off x="3362325" y="3138805"/>
            <a:ext cx="3540125" cy="953135"/>
          </a:xfrm>
          <a:prstGeom prst="rect">
            <a:avLst/>
          </a:prstGeom>
          <a:ln w="12700" cmpd="sng">
            <a:solidFill>
              <a:schemeClr val="tx1"/>
            </a:solidFill>
            <a:prstDash val="solid"/>
          </a:ln>
        </p:spPr>
        <p:txBody>
          <a:bodyPr wrap="square">
            <a:spAutoFit/>
          </a:bodyPr>
          <a:lstStyle/>
          <a:p>
            <a:r>
              <a:rPr lang="ja-JP" altLang="en-US" sz="1400">
                <a:latin typeface="MS PGothic" panose="020B0600070205080204" charset="-128"/>
                <a:ea typeface="MS PGothic" panose="020B0600070205080204" charset="-128"/>
              </a:rPr>
              <a:t>In the case of 'Unofficial offer'</a:t>
            </a:r>
            <a:endParaRPr lang="ja-JP" altLang="en-US" sz="1400">
              <a:latin typeface="MS PGothic" panose="020B0600070205080204" charset="-128"/>
              <a:ea typeface="MS PGothic" panose="020B0600070205080204" charset="-128"/>
            </a:endParaRPr>
          </a:p>
          <a:p>
            <a:r>
              <a:rPr lang="ja-JP" altLang="en-US" sz="1400">
                <a:latin typeface="MS PGothic" panose="020B0600070205080204" charset="-128"/>
                <a:ea typeface="MS PGothic" panose="020B0600070205080204" charset="-128"/>
              </a:rPr>
              <a:t>You can apply.</a:t>
            </a:r>
            <a:endParaRPr lang="ja-JP" altLang="en-US" sz="1400">
              <a:latin typeface="MS PGothic" panose="020B0600070205080204" charset="-128"/>
              <a:ea typeface="MS PGothic" panose="020B0600070205080204" charset="-128"/>
            </a:endParaRPr>
          </a:p>
          <a:p>
            <a:r>
              <a:rPr lang="ja-JP" altLang="en-US" sz="1400">
                <a:latin typeface="MS PGothic" panose="020B0600070205080204" charset="-128"/>
                <a:ea typeface="MS PGothic" panose="020B0600070205080204" charset="-128"/>
              </a:rPr>
              <a:t>We will mail the essay assignment and answer sheet.</a:t>
            </a:r>
            <a:endParaRPr lang="ja-JP" altLang="en-US" sz="1400">
              <a:latin typeface="MS PGothic" panose="020B0600070205080204" charset="-128"/>
              <a:ea typeface="MS PGothic" panose="020B0600070205080204" charset="-128"/>
            </a:endParaRPr>
          </a:p>
        </p:txBody>
      </p:sp>
      <p:sp>
        <p:nvSpPr>
          <p:cNvPr id="10" name="テキストボックス 9"/>
          <p:cNvSpPr txBox="1"/>
          <p:nvPr/>
        </p:nvSpPr>
        <p:spPr>
          <a:xfrm>
            <a:off x="7118985" y="3124200"/>
            <a:ext cx="2326640" cy="954107"/>
          </a:xfrm>
          <a:prstGeom prst="rect">
            <a:avLst/>
          </a:prstGeom>
          <a:ln w="12700" cmpd="sng">
            <a:solidFill>
              <a:schemeClr val="tx1"/>
            </a:solidFill>
            <a:prstDash val="solid"/>
          </a:ln>
        </p:spPr>
        <p:txBody>
          <a:bodyPr wrap="square">
            <a:spAutoFit/>
          </a:bodyPr>
          <a:lstStyle/>
          <a:p>
            <a:r>
              <a:rPr lang="ja-JP" altLang="en-US" sz="1400" dirty="0">
                <a:latin typeface="MS PGothic" panose="020B0600070205080204" charset="-128"/>
                <a:ea typeface="MS PGothic" panose="020B0600070205080204" charset="-128"/>
                <a:cs typeface="MS PGothic" panose="020B0600070205080204" charset="-128"/>
              </a:rPr>
              <a:t>In the case of 'Waitlisted'</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If a wait-listed candidate is promoted, </a:t>
            </a:r>
            <a:r>
              <a:rPr lang="en-US" altLang="ja-JP" sz="1400" dirty="0">
                <a:latin typeface="MS PGothic" panose="020B0600070205080204" charset="-128"/>
                <a:ea typeface="MS PGothic" panose="020B0600070205080204" charset="-128"/>
                <a:cs typeface="MS PGothic" panose="020B0600070205080204" charset="-128"/>
              </a:rPr>
              <a:t>we</a:t>
            </a:r>
            <a:r>
              <a:rPr lang="ja-JP" altLang="en-US" sz="1400" dirty="0">
                <a:latin typeface="MS PGothic" panose="020B0600070205080204" charset="-128"/>
                <a:ea typeface="MS PGothic" panose="020B0600070205080204" charset="-128"/>
                <a:cs typeface="MS PGothic" panose="020B0600070205080204" charset="-128"/>
              </a:rPr>
              <a:t> will contact you individually.</a:t>
            </a:r>
            <a:endParaRPr lang="ja-JP" altLang="en-US" sz="900" dirty="0">
              <a:latin typeface="MS PGothic" panose="020B0600070205080204" charset="-128"/>
              <a:ea typeface="MS PGothic" panose="020B0600070205080204" charset="-128"/>
              <a:cs typeface="MS PGothic" panose="020B0600070205080204" charset="-128"/>
            </a:endParaRPr>
          </a:p>
        </p:txBody>
      </p:sp>
      <p:sp>
        <p:nvSpPr>
          <p:cNvPr id="11" name="テキストボックス 10"/>
          <p:cNvSpPr txBox="1"/>
          <p:nvPr/>
        </p:nvSpPr>
        <p:spPr>
          <a:xfrm>
            <a:off x="9700260" y="3124200"/>
            <a:ext cx="2370455" cy="1420495"/>
          </a:xfrm>
          <a:prstGeom prst="rect">
            <a:avLst/>
          </a:prstGeom>
          <a:ln w="12700" cmpd="sng">
            <a:solidFill>
              <a:schemeClr val="tx1"/>
            </a:solidFill>
            <a:prstDash val="solid"/>
          </a:ln>
        </p:spPr>
        <p:txBody>
          <a:bodyPr wrap="square">
            <a:noAutofit/>
          </a:bodyPr>
          <a:lstStyle/>
          <a:p>
            <a:r>
              <a:rPr lang="ja-JP" altLang="en-US" sz="1400" dirty="0">
                <a:latin typeface="MS PGothic" panose="020B0600070205080204" charset="-128"/>
                <a:ea typeface="MS PGothic" panose="020B0600070205080204" charset="-128"/>
              </a:rPr>
              <a:t>In the case of 'Not continued'</a:t>
            </a:r>
            <a:endParaRPr lang="ja-JP" altLang="en-US" sz="1400" dirty="0">
              <a:latin typeface="MS PGothic" panose="020B0600070205080204" charset="-128"/>
              <a:ea typeface="MS PGothic" panose="020B0600070205080204" charset="-128"/>
            </a:endParaRPr>
          </a:p>
          <a:p>
            <a:r>
              <a:rPr lang="ja-JP" altLang="en-US" sz="1400" dirty="0">
                <a:latin typeface="MS PGothic" panose="020B0600070205080204" charset="-128"/>
                <a:ea typeface="MS PGothic" panose="020B0600070205080204" charset="-128"/>
              </a:rPr>
              <a:t>Re-interviews for the same round of international student </a:t>
            </a:r>
            <a:r>
              <a:rPr lang="en-US" altLang="ja-JP" sz="1400" dirty="0">
                <a:latin typeface="MS PGothic" panose="020B0600070205080204" charset="-128"/>
                <a:ea typeface="MS PGothic" panose="020B0600070205080204" charset="-128"/>
              </a:rPr>
              <a:t>will n</a:t>
            </a:r>
            <a:r>
              <a:rPr lang="ja-JP" altLang="en-US" sz="1400" dirty="0">
                <a:latin typeface="MS PGothic" panose="020B0600070205080204" charset="-128"/>
                <a:ea typeface="MS PGothic" panose="020B0600070205080204" charset="-128"/>
              </a:rPr>
              <a:t>ot possible.</a:t>
            </a:r>
            <a:endParaRPr lang="ja-JP" altLang="en-US" sz="1400" dirty="0">
              <a:latin typeface="MS PGothic" panose="020B0600070205080204" charset="-128"/>
              <a:ea typeface="MS PGothic" panose="020B0600070205080204" charset="-128"/>
            </a:endParaRPr>
          </a:p>
        </p:txBody>
      </p:sp>
      <p:sp>
        <p:nvSpPr>
          <p:cNvPr id="12" name="テキストボックス 11"/>
          <p:cNvSpPr txBox="1"/>
          <p:nvPr/>
        </p:nvSpPr>
        <p:spPr>
          <a:xfrm>
            <a:off x="1466215" y="193675"/>
            <a:ext cx="9401810" cy="368300"/>
          </a:xfrm>
          <a:prstGeom prst="rect">
            <a:avLst/>
          </a:prstGeom>
        </p:spPr>
        <p:txBody>
          <a:bodyPr wrap="square">
            <a:spAutoFit/>
          </a:bodyPr>
          <a:lstStyle/>
          <a:p>
            <a:r>
              <a:rPr lang="ja-JP" altLang="en-US">
                <a:latin typeface="MS PGothic" panose="020B0600070205080204" charset="-128"/>
                <a:ea typeface="MS PGothic" panose="020B0600070205080204" charset="-128"/>
                <a:cs typeface="MS PGothic" panose="020B0600070205080204" charset="-128"/>
              </a:rPr>
              <a:t>Flow of Each Communication Method ～From Application to Announcement of Results～</a:t>
            </a:r>
            <a:endParaRPr lang="ja-JP" altLang="en-US">
              <a:latin typeface="MS PGothic" panose="020B0600070205080204" charset="-128"/>
              <a:ea typeface="MS PGothic" panose="020B0600070205080204" charset="-128"/>
              <a:cs typeface="MS PGothic" panose="020B0600070205080204" charset="-128"/>
            </a:endParaRPr>
          </a:p>
        </p:txBody>
      </p:sp>
      <p:sp>
        <p:nvSpPr>
          <p:cNvPr id="13" name="テキストボックス 12"/>
          <p:cNvSpPr txBox="1"/>
          <p:nvPr/>
        </p:nvSpPr>
        <p:spPr>
          <a:xfrm>
            <a:off x="3552825" y="4402455"/>
            <a:ext cx="4301490" cy="306705"/>
          </a:xfrm>
          <a:prstGeom prst="rect">
            <a:avLst/>
          </a:prstGeom>
        </p:spPr>
        <p:txBody>
          <a:bodyPr wrap="square">
            <a:spAutoFit/>
          </a:bodyPr>
          <a:lstStyle/>
          <a:p>
            <a:r>
              <a:rPr lang="en-US" altLang="ja-JP" sz="1400">
                <a:latin typeface="MS PGothic" panose="020B0600070205080204" charset="-128"/>
                <a:ea typeface="MS PGothic" panose="020B0600070205080204" charset="-128"/>
                <a:cs typeface="MS PGothic" panose="020B0600070205080204" charset="-128"/>
              </a:rPr>
              <a:t>Web</a:t>
            </a:r>
            <a:r>
              <a:rPr lang="ja-JP" altLang="en-US" sz="1400">
                <a:latin typeface="MS PGothic" panose="020B0600070205080204" charset="-128"/>
                <a:ea typeface="MS PGothic" panose="020B0600070205080204" charset="-128"/>
                <a:cs typeface="MS PGothic" panose="020B0600070205080204" charset="-128"/>
              </a:rPr>
              <a:t>Application (payment of entrance exam fee)</a:t>
            </a:r>
            <a:endParaRPr lang="ja-JP" altLang="en-US" sz="1400">
              <a:latin typeface="MS PGothic" panose="020B0600070205080204" charset="-128"/>
              <a:ea typeface="MS PGothic" panose="020B0600070205080204" charset="-128"/>
              <a:cs typeface="MS PGothic" panose="020B0600070205080204" charset="-128"/>
            </a:endParaRPr>
          </a:p>
        </p:txBody>
      </p:sp>
      <p:sp>
        <p:nvSpPr>
          <p:cNvPr id="14" name="テキストボックス 13"/>
          <p:cNvSpPr txBox="1"/>
          <p:nvPr/>
        </p:nvSpPr>
        <p:spPr>
          <a:xfrm>
            <a:off x="4718685" y="4932045"/>
            <a:ext cx="2183765" cy="306705"/>
          </a:xfrm>
          <a:prstGeom prst="rect">
            <a:avLst/>
          </a:prstGeom>
        </p:spPr>
        <p:txBody>
          <a:bodyPr wrap="square">
            <a:spAutoFit/>
          </a:bodyPr>
          <a:lstStyle/>
          <a:p>
            <a:r>
              <a:rPr lang="ja-JP" altLang="en-US" sz="1400">
                <a:latin typeface="MS PGothic" panose="020B0600070205080204" charset="-128"/>
                <a:ea typeface="MS PGothic" panose="020B0600070205080204" charset="-128"/>
              </a:rPr>
              <a:t>Exam (essay)</a:t>
            </a:r>
            <a:r>
              <a:rPr lang="en-US" altLang="ja-JP" sz="1400">
                <a:latin typeface="MS PGothic" panose="020B0600070205080204" charset="-128"/>
                <a:ea typeface="MS PGothic" panose="020B0600070205080204" charset="-128"/>
              </a:rPr>
              <a:t>※</a:t>
            </a:r>
            <a:r>
              <a:rPr lang="ja-JP" altLang="en-US" sz="1400">
                <a:latin typeface="MS PGothic" panose="020B0600070205080204" charset="-128"/>
                <a:ea typeface="MS PGothic" panose="020B0600070205080204" charset="-128"/>
              </a:rPr>
              <a:t>By mail</a:t>
            </a:r>
            <a:endParaRPr lang="ja-JP" altLang="en-US" sz="1400">
              <a:latin typeface="MS PGothic" panose="020B0600070205080204" charset="-128"/>
              <a:ea typeface="MS PGothic" panose="020B0600070205080204" charset="-128"/>
            </a:endParaRPr>
          </a:p>
        </p:txBody>
      </p:sp>
      <p:sp>
        <p:nvSpPr>
          <p:cNvPr id="15" name="テキストボックス 14"/>
          <p:cNvSpPr txBox="1"/>
          <p:nvPr/>
        </p:nvSpPr>
        <p:spPr>
          <a:xfrm>
            <a:off x="4406900" y="5461635"/>
            <a:ext cx="2145665" cy="306705"/>
          </a:xfrm>
          <a:prstGeom prst="rect">
            <a:avLst/>
          </a:prstGeom>
        </p:spPr>
        <p:txBody>
          <a:bodyPr wrap="square">
            <a:spAutoFit/>
          </a:bodyPr>
          <a:lstStyle/>
          <a:p>
            <a:r>
              <a:rPr lang="ja-JP" altLang="en-US" sz="1400">
                <a:latin typeface="MS PGothic" panose="020B0600070205080204" charset="-128"/>
                <a:ea typeface="MS PGothic" panose="020B0600070205080204" charset="-128"/>
              </a:rPr>
              <a:t>Announcement of results</a:t>
            </a:r>
            <a:endParaRPr lang="ja-JP" altLang="en-US" sz="1400">
              <a:latin typeface="MS PGothic" panose="020B0600070205080204" charset="-128"/>
              <a:ea typeface="MS PGothic" panose="020B0600070205080204" charset="-128"/>
            </a:endParaRPr>
          </a:p>
        </p:txBody>
      </p:sp>
      <p:cxnSp>
        <p:nvCxnSpPr>
          <p:cNvPr id="16" name="直線矢印コネクタ 15"/>
          <p:cNvCxnSpPr>
            <a:stCxn id="4" idx="2"/>
          </p:cNvCxnSpPr>
          <p:nvPr/>
        </p:nvCxnSpPr>
        <p:spPr>
          <a:xfrm>
            <a:off x="5488940" y="1476375"/>
            <a:ext cx="5080" cy="198755"/>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cxnSp>
        <p:nvCxnSpPr>
          <p:cNvPr id="17" name="直線矢印コネクタ 16"/>
          <p:cNvCxnSpPr/>
          <p:nvPr/>
        </p:nvCxnSpPr>
        <p:spPr>
          <a:xfrm>
            <a:off x="5481320" y="2053590"/>
            <a:ext cx="5080" cy="198755"/>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cxnSp>
        <p:nvCxnSpPr>
          <p:cNvPr id="18" name="直線矢印コネクタ 17"/>
          <p:cNvCxnSpPr/>
          <p:nvPr/>
        </p:nvCxnSpPr>
        <p:spPr>
          <a:xfrm>
            <a:off x="5486400" y="4707255"/>
            <a:ext cx="5080" cy="198755"/>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cxnSp>
        <p:nvCxnSpPr>
          <p:cNvPr id="19" name="直線矢印コネクタ 18"/>
          <p:cNvCxnSpPr/>
          <p:nvPr/>
        </p:nvCxnSpPr>
        <p:spPr>
          <a:xfrm>
            <a:off x="5476240" y="5238750"/>
            <a:ext cx="5080" cy="198755"/>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cxnSp>
        <p:nvCxnSpPr>
          <p:cNvPr id="20" name="直線矢印コネクタ 19"/>
          <p:cNvCxnSpPr/>
          <p:nvPr/>
        </p:nvCxnSpPr>
        <p:spPr>
          <a:xfrm>
            <a:off x="5471160" y="3923030"/>
            <a:ext cx="5715" cy="476885"/>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cxnSp>
        <p:nvCxnSpPr>
          <p:cNvPr id="21" name="直線矢印コネクタ 20"/>
          <p:cNvCxnSpPr/>
          <p:nvPr/>
        </p:nvCxnSpPr>
        <p:spPr>
          <a:xfrm flipH="1" flipV="1">
            <a:off x="6902450" y="3491865"/>
            <a:ext cx="216535" cy="1905"/>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cxnSp>
        <p:nvCxnSpPr>
          <p:cNvPr id="22" name="直線矢印コネクタ 21"/>
          <p:cNvCxnSpPr/>
          <p:nvPr/>
        </p:nvCxnSpPr>
        <p:spPr>
          <a:xfrm flipH="1">
            <a:off x="3022600" y="2623185"/>
            <a:ext cx="2434590" cy="431800"/>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cxnSp>
        <p:nvCxnSpPr>
          <p:cNvPr id="23" name="直線矢印コネクタ 22"/>
          <p:cNvCxnSpPr/>
          <p:nvPr/>
        </p:nvCxnSpPr>
        <p:spPr>
          <a:xfrm>
            <a:off x="5466715" y="2613660"/>
            <a:ext cx="0" cy="441325"/>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cxnSp>
        <p:nvCxnSpPr>
          <p:cNvPr id="24" name="直線矢印コネクタ 23"/>
          <p:cNvCxnSpPr/>
          <p:nvPr/>
        </p:nvCxnSpPr>
        <p:spPr>
          <a:xfrm>
            <a:off x="5486400" y="2623185"/>
            <a:ext cx="2542540" cy="451485"/>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cxnSp>
        <p:nvCxnSpPr>
          <p:cNvPr id="25" name="直線矢印コネクタ 24"/>
          <p:cNvCxnSpPr/>
          <p:nvPr/>
        </p:nvCxnSpPr>
        <p:spPr>
          <a:xfrm>
            <a:off x="5476875" y="2623185"/>
            <a:ext cx="4780280" cy="431800"/>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sp>
        <p:nvSpPr>
          <p:cNvPr id="26" name="テキストボックス 25"/>
          <p:cNvSpPr txBox="1"/>
          <p:nvPr/>
        </p:nvSpPr>
        <p:spPr>
          <a:xfrm>
            <a:off x="6990715" y="5430837"/>
            <a:ext cx="5080000" cy="829945"/>
          </a:xfrm>
          <a:prstGeom prst="rect">
            <a:avLst/>
          </a:prstGeom>
        </p:spPr>
        <p:txBody>
          <a:bodyPr>
            <a:spAutoFit/>
          </a:bodyPr>
          <a:lstStyle/>
          <a:p>
            <a:r>
              <a:rPr lang="en-US" altLang="ja-JP" sz="1200">
                <a:latin typeface="MS PGothic" panose="020B0600070205080204" charset="-128"/>
                <a:ea typeface="MS PGothic" panose="020B0600070205080204" charset="-128"/>
              </a:rPr>
              <a:t>※</a:t>
            </a:r>
            <a:r>
              <a:rPr lang="ja-JP" altLang="en-US" sz="1200">
                <a:latin typeface="MS PGothic" panose="020B0600070205080204" charset="-128"/>
                <a:ea typeface="MS PGothic" panose="020B0600070205080204" charset="-128"/>
              </a:rPr>
              <a:t>Interview results will be mailed on the day of the interview.</a:t>
            </a:r>
            <a:endParaRPr lang="ja-JP" altLang="en-US" sz="1200">
              <a:latin typeface="MS PGothic" panose="020B0600070205080204" charset="-128"/>
              <a:ea typeface="MS PGothic" panose="020B0600070205080204" charset="-128"/>
            </a:endParaRPr>
          </a:p>
          <a:p>
            <a:r>
              <a:rPr lang="ja-JP" altLang="en-US" sz="1200">
                <a:latin typeface="MS PGothic" panose="020B0600070205080204" charset="-128"/>
                <a:ea typeface="MS PGothic" panose="020B0600070205080204" charset="-128"/>
              </a:rPr>
              <a:t>For those given an offer, the essay assignment and answer sheet will be enclosed.</a:t>
            </a:r>
            <a:endParaRPr lang="ja-JP" altLang="en-US" sz="1200">
              <a:latin typeface="MS PGothic" panose="020B0600070205080204" charset="-128"/>
              <a:ea typeface="MS PGothic" panose="020B0600070205080204" charset="-128"/>
            </a:endParaRPr>
          </a:p>
          <a:p>
            <a:br>
              <a:rPr lang="ja-JP" altLang="en-US" sz="1200">
                <a:latin typeface="MS PGothic" panose="020B0600070205080204" charset="-128"/>
                <a:ea typeface="MS PGothic" panose="020B0600070205080204" charset="-128"/>
              </a:rPr>
            </a:br>
            <a:r>
              <a:rPr lang="en-US" altLang="ja-JP" sz="1200">
                <a:latin typeface="MS PGothic" panose="020B0600070205080204" charset="-128"/>
                <a:ea typeface="MS PGothic" panose="020B0600070205080204" charset="-128"/>
              </a:rPr>
              <a:t>※</a:t>
            </a:r>
            <a:r>
              <a:rPr lang="ja-JP" altLang="en-US" sz="1200">
                <a:latin typeface="MS PGothic" panose="020B0600070205080204" charset="-128"/>
                <a:ea typeface="MS PGothic" panose="020B0600070205080204" charset="-128"/>
              </a:rPr>
              <a:t>On the day of the results announcement,</a:t>
            </a:r>
            <a:r>
              <a:rPr lang="en-US" altLang="ja-JP" sz="1200">
                <a:latin typeface="MS PGothic" panose="020B0600070205080204" charset="-128"/>
                <a:ea typeface="MS PGothic" panose="020B0600070205080204" charset="-128"/>
              </a:rPr>
              <a:t>Web</a:t>
            </a:r>
            <a:r>
              <a:rPr lang="ja-JP" altLang="en-US" sz="1200">
                <a:latin typeface="MS PGothic" panose="020B0600070205080204" charset="-128"/>
                <a:ea typeface="MS PGothic" panose="020B0600070205080204" charset="-128"/>
              </a:rPr>
              <a:t>You can check your results on the acceptance inquiry site.</a:t>
            </a:r>
            <a:endParaRPr lang="ja-JP" altLang="en-US" sz="1200">
              <a:latin typeface="MS PGothic" panose="020B0600070205080204" charset="-128"/>
              <a:ea typeface="MS PGothic" panose="020B0600070205080204" charset="-128"/>
            </a:endParaRPr>
          </a:p>
        </p:txBody>
      </p:sp>
      <p:sp>
        <p:nvSpPr>
          <p:cNvPr id="3" name="テキストボックス 2"/>
          <p:cNvSpPr txBox="1"/>
          <p:nvPr/>
        </p:nvSpPr>
        <p:spPr>
          <a:xfrm>
            <a:off x="4203065" y="631825"/>
            <a:ext cx="2915920" cy="437515"/>
          </a:xfrm>
          <a:prstGeom prst="rect">
            <a:avLst/>
          </a:prstGeom>
        </p:spPr>
        <p:txBody>
          <a:bodyPr wrap="square">
            <a:spAutoFit/>
          </a:bodyPr>
          <a:p>
            <a:pPr marL="0" indent="0" algn="l">
              <a:lnSpc>
                <a:spcPts val="2700"/>
              </a:lnSpc>
              <a:spcBef>
                <a:spcPct val="1000"/>
              </a:spcBef>
              <a:spcAft>
                <a:spcPct val="1000"/>
              </a:spcAft>
            </a:pPr>
            <a:r>
              <a:rPr lang="en-GB" sz="1400" b="0" i="0">
                <a:solidFill>
                  <a:srgbClr val="1F1F1F"/>
                </a:solidFill>
                <a:latin typeface="MS PGothic" panose="020B0600070205080204" charset="-128"/>
                <a:ea typeface="MS PGothic" panose="020B0600070205080204" charset="-128"/>
              </a:rPr>
              <a:t>Document screening in Myanmar</a:t>
            </a:r>
            <a:endParaRPr lang="en-GB" altLang="ja-JP" sz="1400" b="0" i="0">
              <a:solidFill>
                <a:srgbClr val="1F1F1F"/>
              </a:solidFill>
              <a:latin typeface="MS PGothic" panose="020B0600070205080204" charset="-128"/>
              <a:ea typeface="MS PGothic" panose="020B0600070205080204" charset="-128"/>
            </a:endParaRPr>
          </a:p>
        </p:txBody>
      </p:sp>
      <p:cxnSp>
        <p:nvCxnSpPr>
          <p:cNvPr id="5" name="直線矢印コネクタ 4"/>
          <p:cNvCxnSpPr/>
          <p:nvPr/>
        </p:nvCxnSpPr>
        <p:spPr>
          <a:xfrm>
            <a:off x="5486400" y="1021715"/>
            <a:ext cx="5080" cy="198755"/>
          </a:xfrm>
          <a:prstGeom prst="straightConnector1">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316230" y="521970"/>
            <a:ext cx="11685270" cy="5539978"/>
          </a:xfrm>
          <a:prstGeom prst="rect">
            <a:avLst/>
          </a:prstGeom>
        </p:spPr>
        <p:txBody>
          <a:bodyPr wrap="square">
            <a:spAutoFit/>
          </a:bodyPr>
          <a:lstStyle/>
          <a:p>
            <a:r>
              <a:rPr lang="ja-JP" altLang="en-US" dirty="0">
                <a:latin typeface="MS PGothic" panose="020B0600070205080204" charset="-128"/>
                <a:ea typeface="MS PGothic" panose="020B0600070205080204" charset="-128"/>
                <a:cs typeface="MS PGothic" panose="020B0600070205080204" charset="-128"/>
              </a:rPr>
              <a:t>Examination subjects and times</a:t>
            </a:r>
            <a:endParaRPr lang="ja-JP" altLang="en-US" sz="3400" dirty="0">
              <a:latin typeface="MS PGothic" panose="020B0600070205080204" charset="-128"/>
              <a:ea typeface="MS PGothic" panose="020B0600070205080204" charset="-128"/>
              <a:cs typeface="MS PGothic" panose="020B0600070205080204" charset="-128"/>
            </a:endParaRPr>
          </a:p>
          <a:p>
            <a:endParaRPr lang="ja-JP" altLang="en-US" sz="1600" dirty="0">
              <a:latin typeface="MS PGothic" panose="020B0600070205080204" charset="-128"/>
              <a:ea typeface="MS PGothic" panose="020B0600070205080204" charset="-128"/>
              <a:cs typeface="MS PGothic" panose="020B0600070205080204" charset="-128"/>
            </a:endParaRPr>
          </a:p>
          <a:p>
            <a:r>
              <a:rPr lang="ja-JP" altLang="en-US" sz="1600" dirty="0">
                <a:latin typeface="MS PGothic" panose="020B0600070205080204" charset="-128"/>
                <a:ea typeface="MS PGothic" panose="020B0600070205080204" charset="-128"/>
                <a:cs typeface="MS PGothic" panose="020B0600070205080204" charset="-128"/>
              </a:rPr>
              <a:t>School of Management and Information Sciences / School of Global Studies</a:t>
            </a:r>
            <a:endParaRPr lang="ja-JP" altLang="en-US" sz="1600" dirty="0">
              <a:latin typeface="MS PGothic" panose="020B0600070205080204" charset="-128"/>
              <a:ea typeface="MS PGothic" panose="020B0600070205080204" charset="-128"/>
              <a:cs typeface="MS PGothic" panose="020B0600070205080204" charset="-128"/>
            </a:endParaRPr>
          </a:p>
          <a:p>
            <a:r>
              <a:rPr lang="ja-JP" altLang="en-US" sz="1600" dirty="0">
                <a:latin typeface="MS PGothic" panose="020B0600070205080204" charset="-128"/>
                <a:ea typeface="MS PGothic" panose="020B0600070205080204" charset="-128"/>
                <a:cs typeface="MS PGothic" panose="020B0600070205080204" charset="-128"/>
              </a:rPr>
              <a:t>&lt;Each Communication Method&gt; </a:t>
            </a:r>
            <a:r>
              <a:rPr lang="en-US" altLang="ja-JP" sz="1600" dirty="0">
                <a:latin typeface="MS PGothic" panose="020B0600070205080204" charset="-128"/>
                <a:ea typeface="MS PGothic" panose="020B0600070205080204" charset="-128"/>
                <a:cs typeface="MS PGothic" panose="020B0600070205080204" charset="-128"/>
              </a:rPr>
              <a:t>※</a:t>
            </a:r>
            <a:r>
              <a:rPr lang="ja-JP" altLang="en-US" sz="1600" dirty="0">
                <a:latin typeface="MS PGothic" panose="020B0600070205080204" charset="-128"/>
                <a:ea typeface="MS PGothic" panose="020B0600070205080204" charset="-128"/>
                <a:cs typeface="MS PGothic" panose="020B0600070205080204" charset="-128"/>
              </a:rPr>
              <a:t>Only those who received an offer through the interview may apply.</a:t>
            </a:r>
            <a:endParaRPr lang="ja-JP" altLang="en-US" sz="1600" dirty="0">
              <a:latin typeface="MS PGothic" panose="020B0600070205080204" charset="-128"/>
              <a:ea typeface="MS PGothic" panose="020B0600070205080204" charset="-128"/>
              <a:cs typeface="MS PGothic" panose="020B0600070205080204" charset="-128"/>
            </a:endParaRPr>
          </a:p>
          <a:p>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600" dirty="0">
                <a:latin typeface="MS PGothic" panose="020B0600070205080204" charset="-128"/>
                <a:ea typeface="MS PGothic" panose="020B0600070205080204" charset="-128"/>
                <a:cs typeface="MS PGothic" panose="020B0600070205080204" charset="-128"/>
                <a:sym typeface="+mn-ea"/>
              </a:rPr>
              <a:t>School of Management and Information Sciences &amp; School of Global Studies</a:t>
            </a:r>
            <a:r>
              <a:rPr lang="ja-JP" altLang="en-US" sz="1400" dirty="0">
                <a:latin typeface="MS PGothic" panose="020B0600070205080204" charset="-128"/>
                <a:ea typeface="MS PGothic" panose="020B0600070205080204" charset="-128"/>
                <a:cs typeface="MS PGothic" panose="020B0600070205080204" charset="-128"/>
                <a:sym typeface="+mn-ea"/>
              </a:rPr>
              <a:t>　</a:t>
            </a:r>
            <a:br>
              <a:rPr lang="ja-JP" altLang="en-US" sz="1400" dirty="0">
                <a:latin typeface="MS PGothic" panose="020B0600070205080204" charset="-128"/>
                <a:ea typeface="MS PGothic" panose="020B0600070205080204" charset="-128"/>
                <a:cs typeface="MS PGothic" panose="020B0600070205080204" charset="-128"/>
                <a:sym typeface="+mn-ea"/>
              </a:rPr>
            </a:b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 Selection method: Communication Method</a:t>
            </a:r>
            <a:br>
              <a:rPr lang="ja-JP" altLang="en-US" sz="1400" dirty="0">
                <a:latin typeface="MS PGothic" panose="020B0600070205080204" charset="-128"/>
                <a:ea typeface="MS PGothic" panose="020B0600070205080204" charset="-128"/>
                <a:cs typeface="MS PGothic" panose="020B0600070205080204" charset="-128"/>
              </a:rPr>
            </a:br>
            <a:br>
              <a:rPr lang="ja-JP" altLang="en-US" sz="1400" dirty="0">
                <a:latin typeface="MS PGothic" panose="020B0600070205080204" charset="-128"/>
                <a:ea typeface="MS PGothic" panose="020B0600070205080204" charset="-128"/>
                <a:cs typeface="MS PGothic" panose="020B0600070205080204" charset="-128"/>
              </a:rPr>
            </a:br>
            <a:r>
              <a:rPr lang="ja-JP" altLang="en-US" sz="1400" dirty="0">
                <a:latin typeface="MS PGothic" panose="020B0600070205080204" charset="-128"/>
                <a:ea typeface="MS PGothic" panose="020B0600070205080204" charset="-128"/>
                <a:cs typeface="MS PGothic" panose="020B0600070205080204" charset="-128"/>
              </a:rPr>
              <a:t>■ Interview time:</a:t>
            </a:r>
            <a:r>
              <a:rPr lang="ja-JP" altLang="en-US" sz="1400" dirty="0">
                <a:latin typeface="MS PGothic" panose="020B0600070205080204" charset="-128"/>
                <a:ea typeface="MS PGothic" panose="020B0600070205080204" charset="-128"/>
                <a:cs typeface="MS PGothic" panose="020B0600070205080204" charset="-128"/>
                <a:sym typeface="+mn-ea"/>
              </a:rPr>
              <a:t>For each interview date,</a:t>
            </a:r>
            <a:r>
              <a:rPr lang="en-US" altLang="ja-JP" sz="1400" dirty="0">
                <a:latin typeface="MS PGothic" panose="020B0600070205080204" charset="-128"/>
                <a:ea typeface="MS PGothic" panose="020B0600070205080204" charset="-128"/>
                <a:cs typeface="MS PGothic" panose="020B0600070205080204" charset="-128"/>
                <a:sym typeface="+mn-ea"/>
              </a:rPr>
              <a:t>13:00</a:t>
            </a:r>
            <a:r>
              <a:rPr lang="ja-JP" altLang="en-US" sz="1400" dirty="0">
                <a:latin typeface="MS PGothic" panose="020B0600070205080204" charset="-128"/>
                <a:ea typeface="MS PGothic" panose="020B0600070205080204" charset="-128"/>
                <a:cs typeface="MS PGothic" panose="020B0600070205080204" charset="-128"/>
                <a:sym typeface="+mn-ea"/>
              </a:rPr>
              <a:t>～ </a:t>
            </a:r>
            <a:r>
              <a:rPr lang="en-US" altLang="ja-JP" sz="1400" dirty="0">
                <a:latin typeface="MS PGothic" panose="020B0600070205080204" charset="-128"/>
                <a:ea typeface="MS PGothic" panose="020B0600070205080204" charset="-128"/>
                <a:cs typeface="MS PGothic" panose="020B0600070205080204" charset="-128"/>
                <a:sym typeface="+mn-ea"/>
              </a:rPr>
              <a:t>20</a:t>
            </a:r>
            <a:r>
              <a:rPr lang="ja-JP" altLang="en-US" sz="1400" dirty="0">
                <a:latin typeface="MS PGothic" panose="020B0600070205080204" charset="-128"/>
                <a:ea typeface="MS PGothic" panose="020B0600070205080204" charset="-128"/>
                <a:cs typeface="MS PGothic" panose="020B0600070205080204" charset="-128"/>
                <a:sym typeface="+mn-ea"/>
              </a:rPr>
              <a:t> minutes</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000" dirty="0">
                <a:latin typeface="MS PGothic" panose="020B0600070205080204" charset="-128"/>
                <a:ea typeface="MS PGothic" panose="020B0600070205080204" charset="-128"/>
                <a:cs typeface="MS PGothic" panose="020B0600070205080204" charset="-128"/>
              </a:rPr>
              <a:t>(The interview is not on the day of the exam) Distribution of subject scores, interview/exam venues</a:t>
            </a:r>
            <a:br>
              <a:rPr lang="ja-JP" altLang="en-US" sz="1400" dirty="0">
                <a:latin typeface="MS PGothic" panose="020B0600070205080204" charset="-128"/>
                <a:ea typeface="MS PGothic" panose="020B0600070205080204" charset="-128"/>
                <a:cs typeface="MS PGothic" panose="020B0600070205080204" charset="-128"/>
              </a:rPr>
            </a:b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■Examination Subjects: Essay </a:t>
            </a:r>
            <a:r>
              <a:rPr lang="en-US" altLang="ja-JP" sz="1400" dirty="0">
                <a:latin typeface="MS PGothic" panose="020B0600070205080204" charset="-128"/>
                <a:ea typeface="MS PGothic" panose="020B0600070205080204" charset="-128"/>
                <a:cs typeface="MS PGothic" panose="020B0600070205080204" charset="-128"/>
              </a:rPr>
              <a:t>400 </a:t>
            </a:r>
            <a:r>
              <a:rPr lang="ja-JP" altLang="en-US" sz="1400" dirty="0">
                <a:latin typeface="MS PGothic" panose="020B0600070205080204" charset="-128"/>
                <a:ea typeface="MS PGothic" panose="020B0600070205080204" charset="-128"/>
                <a:cs typeface="MS PGothic" panose="020B0600070205080204" charset="-128"/>
              </a:rPr>
              <a:t>characters or more </a:t>
            </a:r>
            <a:r>
              <a:rPr lang="en-US" altLang="ja-JP" sz="1400" dirty="0">
                <a:latin typeface="MS PGothic" panose="020B0600070205080204" charset="-128"/>
                <a:ea typeface="MS PGothic" panose="020B0600070205080204" charset="-128"/>
                <a:cs typeface="MS PGothic" panose="020B0600070205080204" charset="-128"/>
              </a:rPr>
              <a:t>and less than 800 </a:t>
            </a:r>
            <a:r>
              <a:rPr lang="ja-JP" altLang="en-US" sz="1400" dirty="0">
                <a:latin typeface="MS PGothic" panose="020B0600070205080204" charset="-128"/>
                <a:ea typeface="MS PGothic" panose="020B0600070205080204" charset="-128"/>
                <a:cs typeface="MS PGothic" panose="020B0600070205080204" charset="-128"/>
              </a:rPr>
              <a:t>characters</a:t>
            </a:r>
            <a:endParaRPr lang="en-US" altLang="ja-JP" sz="1400" dirty="0">
              <a:latin typeface="MS PGothic" panose="020B0600070205080204" charset="-128"/>
              <a:ea typeface="MS PGothic" panose="020B0600070205080204" charset="-128"/>
              <a:cs typeface="MS PGothic" panose="020B0600070205080204" charset="-128"/>
            </a:endParaRPr>
          </a:p>
          <a:p>
            <a:r>
              <a:rPr lang="ja-JP" altLang="en-US" sz="1000" dirty="0">
                <a:latin typeface="MS PGothic" panose="020B0600070205080204" charset="-128"/>
                <a:ea typeface="MS PGothic" panose="020B0600070205080204" charset="-128"/>
                <a:cs typeface="MS PGothic" panose="020B0600070205080204" charset="-128"/>
              </a:rPr>
              <a:t>　　(Only for those who have received a preliminary offer through an individual interview)</a:t>
            </a:r>
            <a:endParaRPr lang="ja-JP" altLang="en-US" sz="1000" dirty="0">
              <a:latin typeface="MS PGothic" panose="020B0600070205080204" charset="-128"/>
              <a:ea typeface="MS PGothic" panose="020B0600070205080204" charset="-128"/>
              <a:cs typeface="MS PGothic" panose="020B0600070205080204" charset="-128"/>
            </a:endParaRPr>
          </a:p>
          <a:p>
            <a:endParaRPr lang="en-US" altLang="ja-JP"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■Points Allocation: </a:t>
            </a:r>
            <a:r>
              <a:rPr lang="en-US" altLang="ja-JP" sz="1400" dirty="0">
                <a:latin typeface="MS PGothic" panose="020B0600070205080204" charset="-128"/>
                <a:ea typeface="MS PGothic" panose="020B0600070205080204" charset="-128"/>
                <a:cs typeface="MS PGothic" panose="020B0600070205080204" charset="-128"/>
              </a:rPr>
              <a:t>100 </a:t>
            </a:r>
            <a:r>
              <a:rPr lang="ja-JP" altLang="en-US" sz="1400" dirty="0">
                <a:latin typeface="MS PGothic" panose="020B0600070205080204" charset="-128"/>
                <a:ea typeface="MS PGothic" panose="020B0600070205080204" charset="-128"/>
                <a:cs typeface="MS PGothic" panose="020B0600070205080204" charset="-128"/>
              </a:rPr>
              <a:t>points</a:t>
            </a:r>
            <a:br>
              <a:rPr lang="ja-JP" altLang="en-US" sz="1400" dirty="0">
                <a:latin typeface="MS PGothic" panose="020B0600070205080204" charset="-128"/>
                <a:ea typeface="MS PGothic" panose="020B0600070205080204" charset="-128"/>
                <a:cs typeface="MS PGothic" panose="020B0600070205080204" charset="-128"/>
              </a:rPr>
            </a:br>
            <a:br>
              <a:rPr lang="ja-JP" altLang="en-US" sz="1400" dirty="0">
                <a:latin typeface="MS PGothic" panose="020B0600070205080204" charset="-128"/>
                <a:ea typeface="MS PGothic" panose="020B0600070205080204" charset="-128"/>
                <a:cs typeface="MS PGothic" panose="020B0600070205080204" charset="-128"/>
              </a:rPr>
            </a:b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rPr>
              <a:t>※</a:t>
            </a:r>
            <a:r>
              <a:rPr lang="ja-JP" altLang="en-US" sz="1400" dirty="0">
                <a:latin typeface="MS PGothic" panose="020B0600070205080204" charset="-128"/>
                <a:ea typeface="MS PGothic" panose="020B0600070205080204" charset="-128"/>
                <a:cs typeface="MS PGothic" panose="020B0600070205080204" charset="-128"/>
              </a:rPr>
              <a:t>Interview (</a:t>
            </a:r>
            <a:r>
              <a:rPr lang="en-US" altLang="ja-JP" sz="1400" dirty="0">
                <a:latin typeface="MS PGothic" panose="020B0600070205080204" charset="-128"/>
                <a:ea typeface="MS PGothic" panose="020B0600070205080204" charset="-128"/>
                <a:cs typeface="MS PGothic" panose="020B0600070205080204" charset="-128"/>
              </a:rPr>
              <a:t>20</a:t>
            </a:r>
            <a:r>
              <a:rPr lang="ja-JP" altLang="en-US" sz="1400" dirty="0">
                <a:latin typeface="MS PGothic" panose="020B0600070205080204" charset="-128"/>
                <a:ea typeface="MS PGothic" panose="020B0600070205080204" charset="-128"/>
                <a:cs typeface="MS PGothic" panose="020B0600070205080204" charset="-128"/>
              </a:rPr>
              <a:t>minutes) and a comprehensive and multi-faceted evaluation based on the contents of your statement of purpose, transcripts, essay, and others will be conducted.</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rPr>
              <a:t>※</a:t>
            </a:r>
            <a:r>
              <a:rPr lang="ja-JP" altLang="en-US" sz="1400" dirty="0">
                <a:latin typeface="MS PGothic" panose="020B0600070205080204" charset="-128"/>
                <a:ea typeface="MS PGothic" panose="020B0600070205080204" charset="-128"/>
                <a:cs typeface="MS PGothic" panose="020B0600070205080204" charset="-128"/>
              </a:rPr>
              <a:t>A brief questionnaire will be administered on the day of the interview.</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rPr>
              <a:t>※</a:t>
            </a:r>
            <a:r>
              <a:rPr lang="ja-JP" altLang="en-US" sz="1400" dirty="0">
                <a:latin typeface="MS PGothic" panose="020B0600070205080204" charset="-128"/>
                <a:ea typeface="MS PGothic" panose="020B0600070205080204" charset="-128"/>
                <a:cs typeface="MS PGothic" panose="020B0600070205080204" charset="-128"/>
              </a:rPr>
              <a:t>The interview is conducted to assess your basic academic abilities; it is not solely intended to inquire about your reasons for applying.</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rPr>
              <a:t>※</a:t>
            </a:r>
            <a:r>
              <a:rPr lang="ja-JP" altLang="en-US" sz="1400" dirty="0">
                <a:latin typeface="MS PGothic" panose="020B0600070205080204" charset="-128"/>
                <a:ea typeface="MS PGothic" panose="020B0600070205080204" charset="-128"/>
                <a:cs typeface="MS PGothic" panose="020B0600070205080204" charset="-128"/>
              </a:rPr>
              <a:t>For the Faculty of Global Studies, you may choose either Japanese or English for your interview. If you choose Japanese, you will also undergo English reading and English Q&amp;A.</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rPr>
              <a:t>※</a:t>
            </a:r>
            <a:r>
              <a:rPr lang="ja-JP" altLang="en-US" sz="1400" dirty="0">
                <a:latin typeface="MS PGothic" panose="020B0600070205080204" charset="-128"/>
                <a:ea typeface="MS PGothic" panose="020B0600070205080204" charset="-128"/>
                <a:cs typeface="MS PGothic" panose="020B0600070205080204" charset="-128"/>
              </a:rPr>
              <a:t>For the Faculty of Global Studies, you can choose to write your statement of purpose and essay in either Japanese or English.</a:t>
            </a:r>
            <a:endParaRPr lang="ja-JP" altLang="en-US" sz="1400" dirty="0">
              <a:latin typeface="MS PGothic" panose="020B0600070205080204" charset="-128"/>
              <a:ea typeface="MS PGothic" panose="020B0600070205080204" charset="-128"/>
              <a:cs typeface="MS PGothic" panose="020B060007020508020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81915" y="283845"/>
            <a:ext cx="11939270" cy="5940088"/>
          </a:xfrm>
          <a:prstGeom prst="rect">
            <a:avLst/>
          </a:prstGeom>
        </p:spPr>
        <p:txBody>
          <a:bodyPr wrap="square">
            <a:spAutoFit/>
          </a:bodyPr>
          <a:lstStyle/>
          <a:p>
            <a:r>
              <a:rPr lang="ja-JP" altLang="en-US" dirty="0">
                <a:latin typeface="MS PGothic" panose="020B0600070205080204" charset="-128"/>
                <a:ea typeface="MS PGothic" panose="020B0600070205080204" charset="-128"/>
                <a:cs typeface="MS PGothic" panose="020B0600070205080204" charset="-128"/>
              </a:rPr>
              <a:t>Regarding Required Documents</a:t>
            </a:r>
            <a:br>
              <a:rPr lang="ja-JP" altLang="en-US" dirty="0">
                <a:latin typeface="MS PGothic" panose="020B0600070205080204" charset="-128"/>
                <a:ea typeface="MS PGothic" panose="020B0600070205080204" charset="-128"/>
                <a:cs typeface="MS PGothic" panose="020B0600070205080204" charset="-128"/>
              </a:rPr>
            </a:b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(1) Statement of Purpose</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　</a:t>
            </a:r>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Statement of Purpose for International Student Selection, </a:t>
            </a:r>
            <a:r>
              <a:rPr lang="en-US" altLang="ja-JP" sz="1200" dirty="0">
                <a:latin typeface="MS PGothic" panose="020B0600070205080204" charset="-128"/>
                <a:ea typeface="MS PGothic" panose="020B0600070205080204" charset="-128"/>
                <a:cs typeface="MS PGothic" panose="020B0600070205080204" charset="-128"/>
              </a:rPr>
              <a:t>School of Management and Information Sciences</a:t>
            </a:r>
            <a:r>
              <a:rPr lang="ja-JP" altLang="en-US" sz="1200" dirty="0">
                <a:latin typeface="MS PGothic" panose="020B0600070205080204" charset="-128"/>
                <a:ea typeface="MS PGothic" panose="020B0600070205080204" charset="-128"/>
                <a:cs typeface="MS PGothic" panose="020B0600070205080204" charset="-128"/>
              </a:rPr>
              <a:t> (Form </a:t>
            </a:r>
            <a:r>
              <a:rPr lang="en-US" altLang="ja-JP" sz="1200" dirty="0">
                <a:latin typeface="MS PGothic" panose="020B0600070205080204" charset="-128"/>
                <a:ea typeface="MS PGothic" panose="020B0600070205080204" charset="-128"/>
                <a:cs typeface="MS PGothic" panose="020B0600070205080204" charset="-128"/>
              </a:rPr>
              <a:t>401</a:t>
            </a:r>
            <a:r>
              <a:rPr lang="ja-JP" altLang="en-US" sz="1200" dirty="0">
                <a:latin typeface="MS PGothic" panose="020B0600070205080204" charset="-128"/>
                <a:ea typeface="MS PGothic" panose="020B0600070205080204" charset="-128"/>
                <a:cs typeface="MS PGothic" panose="020B0600070205080204" charset="-128"/>
              </a:rPr>
              <a:t>) or Faculty of Global Studies (Form </a:t>
            </a:r>
            <a:r>
              <a:rPr lang="en-US" altLang="ja-JP" sz="1200" dirty="0">
                <a:latin typeface="MS PGothic" panose="020B0600070205080204" charset="-128"/>
                <a:ea typeface="MS PGothic" panose="020B0600070205080204" charset="-128"/>
                <a:cs typeface="MS PGothic" panose="020B0600070205080204" charset="-128"/>
              </a:rPr>
              <a:t>402</a:t>
            </a:r>
            <a:r>
              <a:rPr lang="ja-JP" altLang="en-US" sz="1200" dirty="0">
                <a:latin typeface="MS PGothic" panose="020B0600070205080204" charset="-128"/>
                <a:ea typeface="MS PGothic" panose="020B0600070205080204" charset="-128"/>
                <a:cs typeface="MS PGothic" panose="020B0600070205080204" charset="-128"/>
              </a:rPr>
              <a:t>)—please complete the form and attach a passport-</a:t>
            </a:r>
            <a:r>
              <a:rPr lang="en-US" altLang="ja-JP" sz="1200" dirty="0">
                <a:latin typeface="MS PGothic" panose="020B0600070205080204" charset="-128"/>
                <a:ea typeface="MS PGothic" panose="020B0600070205080204" charset="-128"/>
                <a:cs typeface="MS PGothic" panose="020B0600070205080204" charset="-128"/>
              </a:rPr>
              <a:t>size </a:t>
            </a:r>
            <a:r>
              <a:rPr lang="ja-JP" altLang="en-US" sz="1200" dirty="0">
                <a:latin typeface="MS PGothic" panose="020B0600070205080204" charset="-128"/>
                <a:ea typeface="MS PGothic" panose="020B0600070205080204" charset="-128"/>
                <a:cs typeface="MS PGothic" panose="020B0600070205080204" charset="-128"/>
              </a:rPr>
              <a:t>photo.</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(2) Eligibility Confirmation Form (Form </a:t>
            </a:r>
            <a:r>
              <a:rPr lang="en-US" altLang="ja-JP" sz="1200" dirty="0">
                <a:latin typeface="MS PGothic" panose="020B0600070205080204" charset="-128"/>
                <a:ea typeface="MS PGothic" panose="020B0600070205080204" charset="-128"/>
                <a:cs typeface="MS PGothic" panose="020B0600070205080204" charset="-128"/>
              </a:rPr>
              <a:t>403</a:t>
            </a:r>
            <a:r>
              <a:rPr lang="ja-JP" altLang="en-US" sz="1200" dirty="0">
                <a:latin typeface="MS PGothic" panose="020B0600070205080204" charset="-128"/>
                <a:ea typeface="MS PGothic" panose="020B0600070205080204" charset="-128"/>
                <a:cs typeface="MS PGothic" panose="020B0600070205080204" charset="-128"/>
              </a:rPr>
              <a:t>）</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(3) A copy of your high school graduation </a:t>
            </a:r>
            <a:r>
              <a:rPr lang="en-US" altLang="ja-JP" sz="1200" dirty="0">
                <a:latin typeface="MS PGothic" panose="020B0600070205080204" charset="-128"/>
                <a:ea typeface="MS PGothic" panose="020B0600070205080204" charset="-128"/>
                <a:cs typeface="MS PGothic" panose="020B0600070205080204" charset="-128"/>
              </a:rPr>
              <a:t>diploma </a:t>
            </a:r>
            <a:r>
              <a:rPr lang="ja-JP" altLang="en-US" sz="1200" dirty="0">
                <a:latin typeface="MS PGothic" panose="020B0600070205080204" charset="-128"/>
                <a:ea typeface="MS PGothic" panose="020B0600070205080204" charset="-128"/>
                <a:cs typeface="MS PGothic" panose="020B0600070205080204" charset="-128"/>
              </a:rPr>
              <a:t>(or expected graduation) certificate and transcripts</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&lt;Common Points&gt;</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Submit either a copy of the original document or a "certified true copy" verified by the school you graduated from or a public institution (notary public, notarial deed, diplomatic mission in Japan, etc.).</a:t>
            </a:r>
            <a:r>
              <a:rPr lang="en-US" altLang="ja-JP" sz="1200" dirty="0">
                <a:latin typeface="MS PGothic" panose="020B0600070205080204" charset="-128"/>
                <a:ea typeface="MS PGothic" panose="020B0600070205080204" charset="-128"/>
                <a:cs typeface="MS PGothic" panose="020B0600070205080204" charset="-128"/>
              </a:rPr>
              <a:t>certified true copy</a:t>
            </a:r>
            <a:r>
              <a:rPr lang="ja-JP" altLang="en-US" sz="1200" dirty="0">
                <a:latin typeface="MS PGothic" panose="020B0600070205080204" charset="-128"/>
                <a:ea typeface="MS PGothic" panose="020B0600070205080204" charset="-128"/>
                <a:cs typeface="MS PGothic" panose="020B0600070205080204" charset="-128"/>
              </a:rPr>
              <a:t>" must be submitted.</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Documents not prepared in Japanese or English must be accompanied by a notarized Japanese or English translation by a public institution, or by a Japanese language school.</a:t>
            </a:r>
            <a:br>
              <a:rPr lang="ja-JP" altLang="en-US" sz="1200" dirty="0">
                <a:latin typeface="MS PGothic" panose="020B0600070205080204" charset="-128"/>
                <a:ea typeface="MS PGothic" panose="020B0600070205080204" charset="-128"/>
                <a:cs typeface="MS PGothic" panose="020B0600070205080204" charset="-128"/>
              </a:rPr>
            </a:br>
            <a:r>
              <a:rPr lang="ja-JP" altLang="en-US" sz="1200" dirty="0">
                <a:latin typeface="MS PGothic" panose="020B0600070205080204" charset="-128"/>
                <a:ea typeface="MS PGothic" panose="020B0600070205080204" charset="-128"/>
                <a:cs typeface="MS PGothic" panose="020B0600070205080204" charset="-128"/>
              </a:rPr>
              <a:t>If translated by anyone else, please include the translator’s </a:t>
            </a:r>
            <a:r>
              <a:rPr lang="en-US" altLang="ja-JP" sz="1200" dirty="0">
                <a:latin typeface="MS PGothic" panose="020B0600070205080204" charset="-128"/>
                <a:ea typeface="MS PGothic" panose="020B0600070205080204" charset="-128"/>
                <a:cs typeface="MS PGothic" panose="020B0600070205080204" charset="-128"/>
              </a:rPr>
              <a:t>name, </a:t>
            </a:r>
            <a:r>
              <a:rPr lang="ja-JP" altLang="en-US" sz="1200" dirty="0">
                <a:latin typeface="MS PGothic" panose="020B0600070205080204" charset="-128"/>
                <a:ea typeface="MS PGothic" panose="020B0600070205080204" charset="-128"/>
                <a:cs typeface="MS PGothic" panose="020B0600070205080204" charset="-128"/>
              </a:rPr>
              <a:t>address, relationship to the applicant, and affix a seal before submitting.</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　　　</a:t>
            </a:r>
            <a:r>
              <a:rPr lang="en-US" altLang="ja-JP" sz="1200" dirty="0">
                <a:latin typeface="MS PGothic" panose="020B0600070205080204" charset="-128"/>
                <a:ea typeface="MS PGothic" panose="020B0600070205080204" charset="-128"/>
                <a:cs typeface="MS PGothic" panose="020B0600070205080204" charset="-128"/>
              </a:rPr>
              <a:t>※</a:t>
            </a:r>
            <a:r>
              <a:rPr lang="ja-JP" altLang="en-US" sz="1200" dirty="0">
                <a:latin typeface="MS PGothic" panose="020B0600070205080204" charset="-128"/>
                <a:ea typeface="MS PGothic" panose="020B0600070205080204" charset="-128"/>
                <a:cs typeface="MS PGothic" panose="020B0600070205080204" charset="-128"/>
              </a:rPr>
              <a:t>If you submit a certificate of expected graduation, please submit your transcript and graduation certificate at a later date.</a:t>
            </a:r>
            <a:endParaRPr lang="ja-JP" altLang="en-US" sz="1200" dirty="0">
              <a:latin typeface="MS PGothic" panose="020B0600070205080204" charset="-128"/>
              <a:ea typeface="MS PGothic" panose="020B0600070205080204" charset="-128"/>
              <a:cs typeface="MS PGothic" panose="020B0600070205080204" charset="-128"/>
            </a:endParaRPr>
          </a:p>
          <a:p>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The name, date of birth, etc. on your certificates must match those on your passport. If they differ, request the high school to correct them or</a:t>
            </a:r>
            <a:br>
              <a:rPr lang="ja-JP" altLang="en-US" sz="1200" dirty="0">
                <a:latin typeface="MS PGothic" panose="020B0600070205080204" charset="-128"/>
                <a:ea typeface="MS PGothic" panose="020B0600070205080204" charset="-128"/>
                <a:cs typeface="MS PGothic" panose="020B0600070205080204" charset="-128"/>
              </a:rPr>
            </a:br>
            <a:r>
              <a:rPr lang="ja-JP" altLang="en-US" sz="1200" dirty="0">
                <a:latin typeface="MS PGothic" panose="020B0600070205080204" charset="-128"/>
                <a:ea typeface="MS PGothic" panose="020B0600070205080204" charset="-128"/>
                <a:cs typeface="MS PGothic" panose="020B0600070205080204" charset="-128"/>
              </a:rPr>
              <a:t>　　obtain a certificate from an official institution such as an embassy, confirming that you are the same person.</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　　</a:t>
            </a:r>
            <a:r>
              <a:rPr lang="en-US" altLang="ja-JP" sz="1200" dirty="0">
                <a:latin typeface="MS PGothic" panose="020B0600070205080204" charset="-128"/>
                <a:ea typeface="MS PGothic" panose="020B0600070205080204" charset="-128"/>
                <a:cs typeface="MS PGothic" panose="020B0600070205080204" charset="-128"/>
              </a:rPr>
              <a:t>※</a:t>
            </a:r>
            <a:r>
              <a:rPr lang="ja-JP" altLang="en-US" sz="1200" dirty="0">
                <a:latin typeface="MS PGothic" panose="020B0600070205080204" charset="-128"/>
                <a:ea typeface="MS PGothic" panose="020B0600070205080204" charset="-128"/>
                <a:cs typeface="MS PGothic" panose="020B0600070205080204" charset="-128"/>
              </a:rPr>
              <a:t>In all cases, certification at embassies or other public institutions </a:t>
            </a:r>
            <a:r>
              <a:rPr lang="en-US" altLang="ja-JP" sz="1200" dirty="0">
                <a:latin typeface="MS PGothic" panose="020B0600070205080204" charset="-128"/>
                <a:ea typeface="MS PGothic" panose="020B0600070205080204" charset="-128"/>
                <a:cs typeface="MS PGothic" panose="020B0600070205080204" charset="-128"/>
              </a:rPr>
              <a:t>may take </a:t>
            </a:r>
            <a:r>
              <a:rPr lang="ja-JP" altLang="en-US" sz="1200" dirty="0">
                <a:latin typeface="MS PGothic" panose="020B0600070205080204" charset="-128"/>
                <a:ea typeface="MS PGothic" panose="020B0600070205080204" charset="-128"/>
                <a:cs typeface="MS PGothic" panose="020B0600070205080204" charset="-128"/>
              </a:rPr>
              <a:t>time, so please begin the procedures as early as possible in advance.</a:t>
            </a:r>
            <a:endParaRPr lang="ja-JP" altLang="en-US" sz="1200" dirty="0">
              <a:latin typeface="MS PGothic" panose="020B0600070205080204" charset="-128"/>
              <a:ea typeface="MS PGothic" panose="020B0600070205080204" charset="-128"/>
              <a:cs typeface="MS PGothic" panose="020B0600070205080204" charset="-128"/>
            </a:endParaRPr>
          </a:p>
          <a:p>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Even if </a:t>
            </a:r>
            <a:r>
              <a:rPr lang="en-US" altLang="ja-JP" sz="1200" dirty="0">
                <a:latin typeface="MS PGothic" panose="020B0600070205080204" charset="-128"/>
                <a:ea typeface="MS PGothic" panose="020B0600070205080204" charset="-128"/>
                <a:cs typeface="MS PGothic" panose="020B0600070205080204" charset="-128"/>
              </a:rPr>
              <a:t>the last school of attendance </a:t>
            </a:r>
            <a:r>
              <a:rPr lang="ja-JP" altLang="en-US" sz="1200" dirty="0">
                <a:latin typeface="MS PGothic" panose="020B0600070205080204" charset="-128"/>
                <a:ea typeface="MS PGothic" panose="020B0600070205080204" charset="-128"/>
                <a:cs typeface="MS PGothic" panose="020B0600070205080204" charset="-128"/>
              </a:rPr>
              <a:t>was a university, you are still required to submit both a high school graduation certificate and a high school academic transcript.</a:t>
            </a:r>
            <a:endParaRPr lang="ja-JP" altLang="en-US" sz="1200" dirty="0">
              <a:latin typeface="MS PGothic" panose="020B0600070205080204" charset="-128"/>
              <a:ea typeface="MS PGothic" panose="020B0600070205080204" charset="-128"/>
              <a:cs typeface="MS PGothic" panose="020B0600070205080204" charset="-128"/>
            </a:endParaRPr>
          </a:p>
          <a:p>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There are no restrictions on the issuance date of the graduation certificate and academic transcript.</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&lt;Graduation Certificate&gt;</a:t>
            </a:r>
            <a:endParaRPr lang="ja-JP" altLang="en-US" sz="1200" dirty="0">
              <a:latin typeface="MS PGothic" panose="020B0600070205080204" charset="-128"/>
              <a:ea typeface="MS PGothic" panose="020B0600070205080204" charset="-128"/>
              <a:cs typeface="MS PGothic" panose="020B0600070205080204" charset="-128"/>
            </a:endParaRPr>
          </a:p>
          <a:p>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If you do not have a graduation certificate,</a:t>
            </a:r>
            <a:r>
              <a:rPr lang="en-US" altLang="ja-JP" sz="1200" dirty="0">
                <a:latin typeface="MS PGothic" panose="020B0600070205080204" charset="-128"/>
                <a:ea typeface="MS PGothic" panose="020B0600070205080204" charset="-128"/>
                <a:cs typeface="MS PGothic" panose="020B0600070205080204" charset="-128"/>
              </a:rPr>
              <a:t>certified true copy</a:t>
            </a:r>
            <a:r>
              <a:rPr lang="ja-JP" altLang="en-US" sz="1200" dirty="0">
                <a:latin typeface="MS PGothic" panose="020B0600070205080204" charset="-128"/>
                <a:ea typeface="MS PGothic" panose="020B0600070205080204" charset="-128"/>
                <a:cs typeface="MS PGothic" panose="020B0600070205080204" charset="-128"/>
              </a:rPr>
              <a:t> (A copy certified by the school you graduated from or an embassy/other public institution as a true reproduction of the original) may also be submitted.</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&lt;Academic Transcript&gt;</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Only those documents that list admission year, graduation year, name, and records of all academic performance during high school by academic year are accepted.</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&lt;If your country’s education system requires fewer years for completing education up to </a:t>
            </a:r>
            <a:r>
              <a:rPr lang="en-US" altLang="ja-JP" sz="1200" dirty="0">
                <a:latin typeface="MS PGothic" panose="020B0600070205080204" charset="-128"/>
                <a:ea typeface="MS PGothic" panose="020B0600070205080204" charset="-128"/>
                <a:cs typeface="MS PGothic" panose="020B0600070205080204" charset="-128"/>
              </a:rPr>
              <a:t>12 years of </a:t>
            </a:r>
            <a:r>
              <a:rPr lang="ja-JP" altLang="en-US" sz="1200" dirty="0">
                <a:latin typeface="MS PGothic" panose="020B0600070205080204" charset="-128"/>
                <a:ea typeface="MS PGothic" panose="020B0600070205080204" charset="-128"/>
                <a:cs typeface="MS PGothic" panose="020B0600070205080204" charset="-128"/>
              </a:rPr>
              <a:t>high school&gt;</a:t>
            </a:r>
            <a:endParaRPr lang="ja-JP" altLang="en-US" sz="1200" dirty="0">
              <a:latin typeface="MS PGothic" panose="020B0600070205080204" charset="-128"/>
              <a:ea typeface="MS PGothic" panose="020B0600070205080204" charset="-128"/>
              <a:cs typeface="MS PGothic" panose="020B0600070205080204" charset="-128"/>
            </a:endParaRPr>
          </a:p>
          <a:p>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If you have completed (or expect to complete) a preparatory education program to enter a Japanese university, please also submit a certificate of completion (or expected completion).</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　　</a:t>
            </a:r>
            <a:r>
              <a:rPr lang="en-US" altLang="ja-JP" sz="1200" dirty="0">
                <a:latin typeface="MS PGothic" panose="020B0600070205080204" charset="-128"/>
                <a:ea typeface="MS PGothic" panose="020B0600070205080204" charset="-128"/>
                <a:cs typeface="MS PGothic" panose="020B0600070205080204" charset="-128"/>
              </a:rPr>
              <a:t>※</a:t>
            </a:r>
            <a:r>
              <a:rPr lang="ja-JP" altLang="en-US" sz="1200" dirty="0">
                <a:latin typeface="MS PGothic" panose="020B0600070205080204" charset="-128"/>
                <a:ea typeface="MS PGothic" panose="020B0600070205080204" charset="-128"/>
                <a:cs typeface="MS PGothic" panose="020B0600070205080204" charset="-128"/>
              </a:rPr>
              <a:t>If the aforementioned certificates do</a:t>
            </a:r>
            <a:r>
              <a:rPr lang="en-US" altLang="ja-JP" sz="1200" dirty="0">
                <a:latin typeface="MS PGothic" panose="020B0600070205080204" charset="-128"/>
                <a:ea typeface="MS PGothic" panose="020B0600070205080204" charset="-128"/>
                <a:cs typeface="MS PGothic" panose="020B0600070205080204" charset="-128"/>
              </a:rPr>
              <a:t>es</a:t>
            </a:r>
            <a:r>
              <a:rPr lang="ja-JP" altLang="en-US" sz="1200" dirty="0">
                <a:latin typeface="MS PGothic" panose="020B0600070205080204" charset="-128"/>
                <a:ea typeface="MS PGothic" panose="020B0600070205080204" charset="-128"/>
                <a:cs typeface="MS PGothic" panose="020B0600070205080204" charset="-128"/>
              </a:rPr>
              <a:t> not prove that you have completed the required years of school education, please submit additional supporting documents.</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&lt;If you did not graduate from high school but have passed a university entrance qualification exam in a foreign country&gt;</a:t>
            </a:r>
            <a:endParaRPr lang="ja-JP" altLang="en-US" sz="1200" dirty="0">
              <a:latin typeface="MS PGothic" panose="020B0600070205080204" charset="-128"/>
              <a:ea typeface="MS PGothic" panose="020B0600070205080204" charset="-128"/>
              <a:cs typeface="MS PGothic" panose="020B0600070205080204" charset="-128"/>
            </a:endParaRPr>
          </a:p>
          <a:p>
            <a:r>
              <a:rPr lang="en-US" altLang="en-US" sz="1200" dirty="0">
                <a:latin typeface="MS PGothic" panose="020B0600070205080204" charset="-128"/>
                <a:ea typeface="MS PGothic" panose="020B0600070205080204" charset="-128"/>
                <a:cs typeface="MS PGothic" panose="020B0600070205080204" charset="-128"/>
              </a:rPr>
              <a:t>○</a:t>
            </a:r>
            <a:r>
              <a:rPr lang="ja-JP" altLang="en-US" sz="1200" dirty="0">
                <a:latin typeface="MS PGothic" panose="020B0600070205080204" charset="-128"/>
                <a:ea typeface="MS PGothic" panose="020B0600070205080204" charset="-128"/>
                <a:cs typeface="MS PGothic" panose="020B0600070205080204" charset="-128"/>
              </a:rPr>
              <a:t>In place of the high school graduation certificate and transcript, please submit a certificate of passing the qualification exam and your academic transcript.</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&lt;If you attended multiple high schools due to transferring, etc.&gt;</a:t>
            </a:r>
            <a:endParaRPr lang="ja-JP" altLang="en-US" sz="1200" dirty="0">
              <a:latin typeface="MS PGothic" panose="020B0600070205080204" charset="-128"/>
              <a:ea typeface="MS PGothic" panose="020B0600070205080204" charset="-128"/>
              <a:cs typeface="MS PGothic" panose="020B0600070205080204" charset="-128"/>
            </a:endParaRPr>
          </a:p>
          <a:p>
            <a:r>
              <a:rPr lang="en-US" altLang="en-US" sz="1200" dirty="0">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Please have each high school where you were enrolled issue your academic transcript directly and submit them. However, if your final high school recognizes all previous academic records, and all records for the required number of years (</a:t>
            </a:r>
            <a:r>
              <a:rPr lang="en-US" altLang="ja-JP" sz="1200" dirty="0">
                <a:latin typeface="MS PGothic" panose="020B0600070205080204" charset="-128"/>
                <a:ea typeface="MS PGothic" panose="020B0600070205080204" charset="-128"/>
                <a:cs typeface="MS PGothic" panose="020B0600070205080204" charset="-128"/>
              </a:rPr>
              <a:t>4 </a:t>
            </a:r>
            <a:r>
              <a:rPr lang="ja-JP" altLang="en-US" sz="1200" dirty="0">
                <a:latin typeface="MS PGothic" panose="020B0600070205080204" charset="-128"/>
                <a:ea typeface="MS PGothic" panose="020B0600070205080204" charset="-128"/>
                <a:cs typeface="MS PGothic" panose="020B0600070205080204" charset="-128"/>
              </a:rPr>
              <a:t>years) are included, then only that transcript is required.</a:t>
            </a:r>
            <a:endParaRPr lang="ja-JP" altLang="en-US" sz="1200" dirty="0">
              <a:latin typeface="MS PGothic" panose="020B0600070205080204" charset="-128"/>
              <a:ea typeface="MS PGothic" panose="020B0600070205080204" charset="-128"/>
              <a:cs typeface="MS PGothic" panose="020B060007020508020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280670" y="151765"/>
            <a:ext cx="11911330" cy="5815965"/>
          </a:xfrm>
          <a:prstGeom prst="rect">
            <a:avLst/>
          </a:prstGeom>
        </p:spPr>
        <p:txBody>
          <a:bodyPr wrap="square">
            <a:spAutoFit/>
          </a:bodyPr>
          <a:lstStyle/>
          <a:p>
            <a:r>
              <a:rPr lang="ja-JP" altLang="en-US" sz="1200" dirty="0">
                <a:latin typeface="MS PGothic" panose="020B0600070205080204" charset="-128"/>
                <a:ea typeface="MS PGothic" panose="020B0600070205080204" charset="-128"/>
                <a:cs typeface="MS PGothic" panose="020B0600070205080204" charset="-128"/>
              </a:rPr>
              <a:t>(4) Copy of passport</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Name, Nationality, Passport </a:t>
            </a:r>
            <a:r>
              <a:rPr lang="en-US" altLang="ja-JP" sz="1200" dirty="0">
                <a:latin typeface="MS PGothic" panose="020B0600070205080204" charset="-128"/>
                <a:ea typeface="MS PGothic" panose="020B0600070205080204" charset="-128"/>
                <a:cs typeface="MS PGothic" panose="020B0600070205080204" charset="-128"/>
              </a:rPr>
              <a:t>number. </a:t>
            </a:r>
            <a:r>
              <a:rPr lang="ja-JP" altLang="en-US" sz="1200" dirty="0">
                <a:latin typeface="MS PGothic" panose="020B0600070205080204" charset="-128"/>
                <a:ea typeface="MS PGothic" panose="020B0600070205080204" charset="-128"/>
                <a:cs typeface="MS PGothic" panose="020B0600070205080204" charset="-128"/>
              </a:rPr>
              <a:t>Submit a copy of the issued date page (</a:t>
            </a:r>
            <a:r>
              <a:rPr lang="en-US" altLang="ja-JP" sz="1200" dirty="0">
                <a:latin typeface="MS PGothic" panose="020B0600070205080204" charset="-128"/>
                <a:ea typeface="MS PGothic" panose="020B0600070205080204" charset="-128"/>
                <a:cs typeface="MS PGothic" panose="020B0600070205080204" charset="-128"/>
              </a:rPr>
              <a:t>A</a:t>
            </a:r>
            <a:r>
              <a:rPr lang="ja-JP" altLang="en-US" sz="1200" dirty="0">
                <a:latin typeface="MS PGothic" panose="020B0600070205080204" charset="-128"/>
                <a:ea typeface="MS PGothic" panose="020B0600070205080204" charset="-128"/>
                <a:cs typeface="MS PGothic" panose="020B0600070205080204" charset="-128"/>
              </a:rPr>
              <a:t>4 size).</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(5) Copy of residence card (for those residing in Japan only)</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Submit copies of both the front and back sides (</a:t>
            </a:r>
            <a:r>
              <a:rPr lang="en-US" altLang="ja-JP" sz="1200" dirty="0">
                <a:latin typeface="MS PGothic" panose="020B0600070205080204" charset="-128"/>
                <a:ea typeface="MS PGothic" panose="020B0600070205080204" charset="-128"/>
                <a:cs typeface="MS PGothic" panose="020B0600070205080204" charset="-128"/>
              </a:rPr>
              <a:t>A4 </a:t>
            </a:r>
            <a:r>
              <a:rPr lang="ja-JP" altLang="en-US" sz="1200" dirty="0">
                <a:latin typeface="MS PGothic" panose="020B0600070205080204" charset="-128"/>
                <a:ea typeface="MS PGothic" panose="020B0600070205080204" charset="-128"/>
                <a:cs typeface="MS PGothic" panose="020B0600070205080204" charset="-128"/>
              </a:rPr>
              <a:t>size).</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(6) Original residence certificate or Certificate of Items Stated in the Alien Registration Original Ledger (for those residing in Japan only)</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Copies not accepted. Submit the original document issued by the municipality (must include information on residence status, period of stay, and expiration date of period of stay,</a:t>
            </a:r>
            <a:br>
              <a:rPr lang="ja-JP" altLang="en-US" sz="1200" dirty="0">
                <a:latin typeface="MS PGothic" panose="020B0600070205080204" charset="-128"/>
                <a:ea typeface="MS PGothic" panose="020B0600070205080204" charset="-128"/>
                <a:cs typeface="MS PGothic" panose="020B0600070205080204" charset="-128"/>
              </a:rPr>
            </a:br>
            <a:r>
              <a:rPr lang="ja-JP" altLang="en-US" sz="1200" dirty="0">
                <a:latin typeface="MS PGothic" panose="020B0600070205080204" charset="-128"/>
                <a:ea typeface="MS PGothic" panose="020B0600070205080204" charset="-128"/>
                <a:cs typeface="MS PGothic" panose="020B0600070205080204" charset="-128"/>
              </a:rPr>
              <a:t>issued within </a:t>
            </a:r>
            <a:r>
              <a:rPr lang="en-US" altLang="ja-JP" sz="1200" dirty="0">
                <a:latin typeface="MS PGothic" panose="020B0600070205080204" charset="-128"/>
                <a:ea typeface="MS PGothic" panose="020B0600070205080204" charset="-128"/>
                <a:cs typeface="MS PGothic" panose="020B0600070205080204" charset="-128"/>
              </a:rPr>
              <a:t>3 </a:t>
            </a:r>
            <a:r>
              <a:rPr lang="ja-JP" altLang="en-US" sz="1200" dirty="0">
                <a:latin typeface="MS PGothic" panose="020B0600070205080204" charset="-128"/>
                <a:ea typeface="MS PGothic" panose="020B0600070205080204" charset="-128"/>
                <a:cs typeface="MS PGothic" panose="020B0600070205080204" charset="-128"/>
              </a:rPr>
              <a:t>months from the time of application).</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(7) Certificate of attendance (for those residing in Japan only)</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If, at the time of submission, you are enrolled in a Japanese language institution or vocational school, submit the original attendance certificate from your educational institution (issued within two weeks of application).</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Those enrolled in a university must submit the original certificate of enrollment.</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　　</a:t>
            </a:r>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Japanese language institutions or vocational schools refer to Japanese language schools, Japanese language courses at universities or junior colleges, and various other specialized schools.</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　　</a:t>
            </a:r>
            <a:r>
              <a:rPr lang="en-US" altLang="ja-JP" sz="1200" dirty="0">
                <a:latin typeface="MS PGothic" panose="020B0600070205080204" charset="-128"/>
                <a:ea typeface="MS PGothic" panose="020B0600070205080204" charset="-128"/>
                <a:cs typeface="MS PGothic" panose="020B0600070205080204" charset="-128"/>
              </a:rPr>
              <a:t>※</a:t>
            </a:r>
            <a:r>
              <a:rPr lang="ja-JP" altLang="en-US" sz="1200" dirty="0">
                <a:latin typeface="MS PGothic" panose="020B0600070205080204" charset="-128"/>
                <a:ea typeface="MS PGothic" panose="020B0600070205080204" charset="-128"/>
                <a:cs typeface="MS PGothic" panose="020B0600070205080204" charset="-128"/>
              </a:rPr>
              <a:t>If you are not attending a Japanese language institution or vocational school, submission is not required.</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(8) Statement of financial support (format </a:t>
            </a:r>
            <a:r>
              <a:rPr lang="en-US" altLang="ja-JP" sz="1200" dirty="0">
                <a:latin typeface="MS PGothic" panose="020B0600070205080204" charset="-128"/>
                <a:ea typeface="MS PGothic" panose="020B0600070205080204" charset="-128"/>
                <a:cs typeface="MS PGothic" panose="020B0600070205080204" charset="-128"/>
              </a:rPr>
              <a:t>404</a:t>
            </a:r>
            <a:r>
              <a:rPr lang="ja-JP" altLang="en-US" sz="1200" dirty="0">
                <a:latin typeface="MS PGothic" panose="020B0600070205080204" charset="-128"/>
                <a:ea typeface="MS PGothic" panose="020B0600070205080204" charset="-128"/>
                <a:cs typeface="MS PGothic" panose="020B0600070205080204" charset="-128"/>
              </a:rPr>
              <a:t>） </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If you will support yourself, submit a certificate of your own account balance or a copy of your bankbook. If someone else will provide support,</a:t>
            </a:r>
            <a:br>
              <a:rPr lang="ja-JP" altLang="en-US" sz="1200" dirty="0">
                <a:latin typeface="MS PGothic" panose="020B0600070205080204" charset="-128"/>
                <a:ea typeface="MS PGothic" panose="020B0600070205080204" charset="-128"/>
                <a:cs typeface="MS PGothic" panose="020B0600070205080204" charset="-128"/>
              </a:rPr>
            </a:br>
            <a:r>
              <a:rPr lang="ja-JP" altLang="en-US" sz="1200" dirty="0">
                <a:latin typeface="MS PGothic" panose="020B0600070205080204" charset="-128"/>
                <a:ea typeface="MS PGothic" panose="020B0600070205080204" charset="-128"/>
                <a:cs typeface="MS PGothic" panose="020B0600070205080204" charset="-128"/>
              </a:rPr>
              <a:t>please fill in the address, name, phone number, relationship to applicant, tuition, living expenses, and method of support on the statement of financial support.</a:t>
            </a:r>
            <a:br>
              <a:rPr lang="ja-JP" altLang="en-US" sz="1200" dirty="0">
                <a:latin typeface="MS PGothic" panose="020B0600070205080204" charset="-128"/>
                <a:ea typeface="MS PGothic" panose="020B0600070205080204" charset="-128"/>
                <a:cs typeface="MS PGothic" panose="020B0600070205080204" charset="-128"/>
              </a:rPr>
            </a:br>
            <a:r>
              <a:rPr lang="ja-JP" altLang="en-US" sz="1200" dirty="0">
                <a:latin typeface="MS PGothic" panose="020B0600070205080204" charset="-128"/>
                <a:ea typeface="MS PGothic" panose="020B0600070205080204" charset="-128"/>
                <a:cs typeface="MS PGothic" panose="020B0600070205080204" charset="-128"/>
              </a:rPr>
              <a:t>Also, be sure to submit the financial supporter’s certificate of bank balance or a copy of their bankbook.</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(9) Copy of 'JLPT Pass/Fail Result Notice' or 'Certificate' (for examinees only)</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Japan Foundation (overseas implementing agency)</a:t>
            </a:r>
            <a:r>
              <a:rPr lang="en-US" altLang="ja-JP" sz="1200" dirty="0">
                <a:latin typeface="MS PGothic" panose="020B0600070205080204" charset="-128"/>
                <a:ea typeface="MS PGothic" panose="020B0600070205080204" charset="-128"/>
                <a:cs typeface="MS PGothic" panose="020B0600070205080204" charset="-128"/>
              </a:rPr>
              <a:t>2021</a:t>
            </a:r>
            <a:r>
              <a:rPr lang="ja-JP" altLang="en-US" sz="1200" dirty="0">
                <a:latin typeface="MS PGothic" panose="020B0600070205080204" charset="-128"/>
                <a:ea typeface="MS PGothic" panose="020B0600070205080204" charset="-128"/>
                <a:cs typeface="MS PGothic" panose="020B0600070205080204" charset="-128"/>
              </a:rPr>
              <a:t>academic year,</a:t>
            </a:r>
            <a:r>
              <a:rPr lang="en-US" altLang="ja-JP" sz="1200" dirty="0">
                <a:latin typeface="MS PGothic" panose="020B0600070205080204" charset="-128"/>
                <a:ea typeface="MS PGothic" panose="020B0600070205080204" charset="-128"/>
                <a:cs typeface="MS PGothic" panose="020B0600070205080204" charset="-128"/>
              </a:rPr>
              <a:t>2022 </a:t>
            </a:r>
            <a:r>
              <a:rPr lang="ja-JP" altLang="en-US" sz="1200" dirty="0">
                <a:latin typeface="MS PGothic" panose="020B0600070205080204" charset="-128"/>
                <a:ea typeface="MS PGothic" panose="020B0600070205080204" charset="-128"/>
                <a:cs typeface="MS PGothic" panose="020B0600070205080204" charset="-128"/>
              </a:rPr>
              <a:t>academic year, </a:t>
            </a:r>
            <a:r>
              <a:rPr lang="en-US" altLang="ja-JP" sz="1200" dirty="0">
                <a:latin typeface="MS PGothic" panose="020B0600070205080204" charset="-128"/>
                <a:ea typeface="MS PGothic" panose="020B0600070205080204" charset="-128"/>
                <a:cs typeface="MS PGothic" panose="020B0600070205080204" charset="-128"/>
              </a:rPr>
              <a:t>2023 </a:t>
            </a:r>
            <a:r>
              <a:rPr lang="ja-JP" altLang="en-US" sz="1200" dirty="0">
                <a:latin typeface="MS PGothic" panose="020B0600070205080204" charset="-128"/>
                <a:ea typeface="MS PGothic" panose="020B0600070205080204" charset="-128"/>
                <a:cs typeface="MS PGothic" panose="020B0600070205080204" charset="-128"/>
              </a:rPr>
              <a:t>academic year, </a:t>
            </a:r>
            <a:r>
              <a:rPr lang="en-US" altLang="ja-JP" sz="1200" dirty="0">
                <a:latin typeface="MS PGothic" panose="020B0600070205080204" charset="-128"/>
                <a:ea typeface="MS PGothic" panose="020B0600070205080204" charset="-128"/>
                <a:cs typeface="MS PGothic" panose="020B0600070205080204" charset="-128"/>
              </a:rPr>
              <a:t>2024 </a:t>
            </a:r>
            <a:r>
              <a:rPr lang="ja-JP" altLang="en-US" sz="1200" dirty="0">
                <a:latin typeface="MS PGothic" panose="020B0600070205080204" charset="-128"/>
                <a:ea typeface="MS PGothic" panose="020B0600070205080204" charset="-128"/>
                <a:cs typeface="MS PGothic" panose="020B0600070205080204" charset="-128"/>
              </a:rPr>
              <a:t>academic year or </a:t>
            </a:r>
            <a:r>
              <a:rPr lang="en-US" altLang="ja-JP" sz="1200" dirty="0">
                <a:latin typeface="MS PGothic" panose="020B0600070205080204" charset="-128"/>
                <a:ea typeface="MS PGothic" panose="020B0600070205080204" charset="-128"/>
                <a:cs typeface="MS PGothic" panose="020B0600070205080204" charset="-128"/>
              </a:rPr>
              <a:t>2025 </a:t>
            </a:r>
            <a:r>
              <a:rPr lang="ja-JP" altLang="en-US" sz="1200" dirty="0">
                <a:latin typeface="MS PGothic" panose="020B0600070205080204" charset="-128"/>
                <a:ea typeface="MS PGothic" panose="020B0600070205080204" charset="-128"/>
                <a:cs typeface="MS PGothic" panose="020B0600070205080204" charset="-128"/>
              </a:rPr>
              <a:t>number of times in </a:t>
            </a:r>
            <a:r>
              <a:rPr lang="en-US" altLang="ja-JP" sz="1200" dirty="0">
                <a:latin typeface="MS PGothic" panose="020B0600070205080204" charset="-128"/>
                <a:ea typeface="MS PGothic" panose="020B0600070205080204" charset="-128"/>
                <a:cs typeface="MS PGothic" panose="020B0600070205080204" charset="-128"/>
              </a:rPr>
              <a:t>one </a:t>
            </a:r>
            <a:r>
              <a:rPr lang="ja-JP" altLang="en-US" sz="1200" dirty="0">
                <a:latin typeface="MS PGothic" panose="020B0600070205080204" charset="-128"/>
                <a:ea typeface="MS PGothic" panose="020B0600070205080204" charset="-128"/>
                <a:cs typeface="MS PGothic" panose="020B0600070205080204" charset="-128"/>
              </a:rPr>
              <a:t>year</a:t>
            </a:r>
            <a:r>
              <a:rPr lang="en-US" altLang="ja-JP" sz="1200" dirty="0">
                <a:latin typeface="MS PGothic" panose="020B0600070205080204" charset="-128"/>
                <a:ea typeface="MS PGothic" panose="020B0600070205080204" charset="-128"/>
                <a:cs typeface="MS PGothic" panose="020B0600070205080204" charset="-128"/>
              </a:rPr>
              <a:t>. P</a:t>
            </a:r>
            <a:r>
              <a:rPr lang="ja-JP" altLang="en-US" sz="1200" dirty="0">
                <a:latin typeface="MS PGothic" panose="020B0600070205080204" charset="-128"/>
                <a:ea typeface="MS PGothic" panose="020B0600070205080204" charset="-128"/>
                <a:cs typeface="MS PGothic" panose="020B0600070205080204" charset="-128"/>
              </a:rPr>
              <a:t>lease submit a copy of the "JLPT Result Notification" or "Certificate" as proof of your Japanese Language Proficiency Test results.</a:t>
            </a:r>
            <a:br>
              <a:rPr lang="ja-JP" altLang="en-US" sz="1200" dirty="0">
                <a:latin typeface="MS PGothic" panose="020B0600070205080204" charset="-128"/>
                <a:ea typeface="MS PGothic" panose="020B0600070205080204" charset="-128"/>
                <a:cs typeface="MS PGothic" panose="020B0600070205080204" charset="-128"/>
              </a:rPr>
            </a:br>
            <a:r>
              <a:rPr lang="ja-JP" altLang="en-US" sz="1200" dirty="0">
                <a:latin typeface="MS PGothic" panose="020B0600070205080204" charset="-128"/>
                <a:ea typeface="MS PGothic" panose="020B0600070205080204" charset="-128"/>
                <a:cs typeface="MS PGothic" panose="020B0600070205080204" charset="-128"/>
              </a:rPr>
              <a:t>for the "Japanese Language Proficiency Test" you took</a:t>
            </a:r>
            <a:r>
              <a:rPr lang="en-US" altLang="ja-JP" sz="1200" dirty="0">
                <a:latin typeface="MS PGothic" panose="020B0600070205080204" charset="-128"/>
                <a:ea typeface="MS PGothic" panose="020B0600070205080204" charset="-128"/>
                <a:cs typeface="MS PGothic" panose="020B0600070205080204" charset="-128"/>
              </a:rPr>
              <a:t>.</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10</a:t>
            </a:r>
            <a:r>
              <a:rPr lang="ja-JP" altLang="en-US" sz="1200" dirty="0">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TOEFL</a:t>
            </a:r>
            <a:r>
              <a:rPr lang="ja-JP" altLang="en-US" sz="1200" dirty="0" err="1">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TOEIC</a:t>
            </a:r>
            <a:r>
              <a:rPr lang="ja-JP" altLang="en-US" sz="1200" dirty="0" err="1">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IELTS</a:t>
            </a:r>
            <a:r>
              <a:rPr lang="ja-JP" altLang="en-US" sz="1200" dirty="0">
                <a:latin typeface="MS PGothic" panose="020B0600070205080204" charset="-128"/>
                <a:ea typeface="MS PGothic" panose="020B0600070205080204" charset="-128"/>
                <a:cs typeface="MS PGothic" panose="020B0600070205080204" charset="-128"/>
              </a:rPr>
              <a:t>or other English proficiency test scores (</a:t>
            </a:r>
            <a:r>
              <a:rPr lang="en-US" altLang="ja-JP" sz="1200" dirty="0">
                <a:latin typeface="MS PGothic" panose="020B0600070205080204" charset="-128"/>
                <a:ea typeface="MS PGothic" panose="020B0600070205080204" charset="-128"/>
                <a:cs typeface="MS PGothic" panose="020B0600070205080204" charset="-128"/>
              </a:rPr>
              <a:t>t</a:t>
            </a:r>
            <a:r>
              <a:rPr lang="ja-JP" altLang="en-US" sz="1200" dirty="0">
                <a:latin typeface="MS PGothic" panose="020B0600070205080204" charset="-128"/>
                <a:ea typeface="MS PGothic" panose="020B0600070205080204" charset="-128"/>
                <a:cs typeface="MS PGothic" panose="020B0600070205080204" charset="-128"/>
              </a:rPr>
              <a:t>aken within the past </a:t>
            </a:r>
            <a:r>
              <a:rPr lang="en-US" altLang="ja-JP" sz="1200" dirty="0">
                <a:latin typeface="MS PGothic" panose="020B0600070205080204" charset="-128"/>
                <a:ea typeface="MS PGothic" panose="020B0600070205080204" charset="-128"/>
                <a:cs typeface="MS PGothic" panose="020B0600070205080204" charset="-128"/>
              </a:rPr>
              <a:t>2 </a:t>
            </a:r>
            <a:r>
              <a:rPr lang="ja-JP" altLang="en-US" sz="1200" dirty="0">
                <a:latin typeface="MS PGothic" panose="020B0600070205080204" charset="-128"/>
                <a:ea typeface="MS PGothic" panose="020B0600070205080204" charset="-128"/>
                <a:cs typeface="MS PGothic" panose="020B0600070205080204" charset="-128"/>
              </a:rPr>
              <a:t>years) (for the School of Global Studies only)</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11</a:t>
            </a:r>
            <a:r>
              <a:rPr lang="ja-JP" altLang="en-US" sz="1200" dirty="0">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SAT</a:t>
            </a:r>
            <a:r>
              <a:rPr lang="ja-JP" altLang="en-US" sz="1200" dirty="0" err="1">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ACT</a:t>
            </a:r>
            <a:r>
              <a:rPr lang="ja-JP" altLang="en-US" sz="1200" dirty="0" err="1">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GCE</a:t>
            </a:r>
            <a:r>
              <a:rPr lang="ja-JP" altLang="en-US" sz="1200" dirty="0">
                <a:latin typeface="MS PGothic" panose="020B0600070205080204" charset="-128"/>
                <a:ea typeface="MS PGothic" panose="020B0600070205080204" charset="-128"/>
                <a:cs typeface="MS PGothic" panose="020B0600070205080204" charset="-128"/>
              </a:rPr>
              <a:t>or other academic test </a:t>
            </a:r>
            <a:r>
              <a:rPr lang="en-US" altLang="ja-JP" sz="1200" dirty="0" err="1">
                <a:latin typeface="MS PGothic" panose="020B0600070205080204" charset="-128"/>
                <a:ea typeface="MS PGothic" panose="020B0600070205080204" charset="-128"/>
                <a:cs typeface="MS PGothic" panose="020B0600070205080204" charset="-128"/>
              </a:rPr>
              <a:t>sc</a:t>
            </a:r>
            <a:r>
              <a:rPr lang="ja-JP" altLang="en-US" sz="1200" dirty="0">
                <a:latin typeface="MS PGothic" panose="020B0600070205080204" charset="-128"/>
                <a:ea typeface="MS PGothic" panose="020B0600070205080204" charset="-128"/>
                <a:cs typeface="MS PGothic" panose="020B0600070205080204" charset="-128"/>
              </a:rPr>
              <a:t>ores (required only if your native language is English) (for the School of Global Studies only)</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　　</a:t>
            </a:r>
            <a:r>
              <a:rPr lang="en-US" altLang="ja-JP" sz="1200" dirty="0">
                <a:latin typeface="MS PGothic" panose="020B0600070205080204" charset="-128"/>
                <a:ea typeface="MS PGothic" panose="020B0600070205080204" charset="-128"/>
                <a:cs typeface="MS PGothic" panose="020B0600070205080204" charset="-128"/>
              </a:rPr>
              <a:t>※</a:t>
            </a:r>
            <a:r>
              <a:rPr lang="ja-JP" altLang="en-US" sz="1200" dirty="0">
                <a:latin typeface="MS PGothic" panose="020B0600070205080204" charset="-128"/>
                <a:ea typeface="MS PGothic" panose="020B0600070205080204" charset="-128"/>
                <a:cs typeface="MS PGothic" panose="020B0600070205080204" charset="-128"/>
              </a:rPr>
              <a:t>（９）～（</a:t>
            </a:r>
            <a:r>
              <a:rPr lang="en-US" altLang="ja-JP" sz="1200" dirty="0">
                <a:latin typeface="MS PGothic" panose="020B0600070205080204" charset="-128"/>
                <a:ea typeface="MS PGothic" panose="020B0600070205080204" charset="-128"/>
                <a:cs typeface="MS PGothic" panose="020B0600070205080204" charset="-128"/>
              </a:rPr>
              <a:t>11</a:t>
            </a:r>
            <a:r>
              <a:rPr lang="ja-JP" altLang="en-US" sz="1200" dirty="0">
                <a:latin typeface="MS PGothic" panose="020B0600070205080204" charset="-128"/>
                <a:ea typeface="MS PGothic" panose="020B0600070205080204" charset="-128"/>
                <a:cs typeface="MS PGothic" panose="020B0600070205080204" charset="-128"/>
              </a:rPr>
              <a:t>You only need to submit these qualifications if you possess them.</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12</a:t>
            </a:r>
            <a:r>
              <a:rPr lang="ja-JP" altLang="en-US" sz="1200" dirty="0">
                <a:latin typeface="MS PGothic" panose="020B0600070205080204" charset="-128"/>
                <a:ea typeface="MS PGothic" panose="020B0600070205080204" charset="-128"/>
                <a:cs typeface="MS PGothic" panose="020B0600070205080204" charset="-128"/>
              </a:rPr>
              <a:t>) Essay</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If submission of an essay is required for the selection process, print the answer sheet from the designated page on the applicant website and enclose it with your application documents.</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If sending separately from the application documents, be sure to mail it within the application period (postmarked by the deadline is valid).</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　　</a:t>
            </a:r>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For each communication method, documents must be sent by post within the application period (postmarked by the deadline) after receiving a "tentative acceptance",</a:t>
            </a:r>
            <a:r>
              <a:rPr lang="en-US" altLang="ja-JP" sz="1200" dirty="0">
                <a:latin typeface="MS PGothic" panose="020B0600070205080204" charset="-128"/>
                <a:ea typeface="MS PGothic" panose="020B0600070205080204" charset="-128"/>
                <a:cs typeface="MS PGothic" panose="020B0600070205080204" charset="-128"/>
              </a:rPr>
              <a:t>P.62 </a:t>
            </a:r>
            <a:r>
              <a:rPr lang="ja-JP" altLang="en-US" sz="1200" dirty="0">
                <a:latin typeface="MS PGothic" panose="020B0600070205080204" charset="-128"/>
                <a:ea typeface="MS PGothic" panose="020B0600070205080204" charset="-128"/>
                <a:cs typeface="MS PGothic" panose="020B0600070205080204" charset="-128"/>
              </a:rPr>
              <a:t>on</a:t>
            </a:r>
            <a:endParaRPr lang="ja-JP" altLang="en-US" sz="1200" dirty="0">
              <a:latin typeface="MS PGothic" panose="020B0600070205080204" charset="-128"/>
              <a:ea typeface="MS PGothic" panose="020B0600070205080204" charset="-128"/>
              <a:cs typeface="MS PGothic" panose="020B0600070205080204" charset="-128"/>
            </a:endParaRPr>
          </a:p>
          <a:p>
            <a:r>
              <a:rPr lang="ja-JP" altLang="en-US" sz="1200" dirty="0">
                <a:latin typeface="MS PGothic" panose="020B0600070205080204" charset="-128"/>
                <a:ea typeface="MS PGothic" panose="020B0600070205080204" charset="-128"/>
                <a:cs typeface="MS PGothic" panose="020B0600070205080204" charset="-128"/>
              </a:rPr>
              <a:t>do not need to be submitted.</a:t>
            </a:r>
            <a:endParaRPr lang="ja-JP" altLang="en-US" sz="1200" dirty="0">
              <a:latin typeface="MS PGothic" panose="020B0600070205080204" charset="-128"/>
              <a:ea typeface="MS PGothic" panose="020B0600070205080204" charset="-128"/>
              <a:cs typeface="MS PGothic" panose="020B0600070205080204" charset="-128"/>
            </a:endParaRPr>
          </a:p>
        </p:txBody>
      </p:sp>
      <p:sp>
        <p:nvSpPr>
          <p:cNvPr id="5" name="テキストボックス 4"/>
          <p:cNvSpPr txBox="1"/>
          <p:nvPr/>
        </p:nvSpPr>
        <p:spPr>
          <a:xfrm>
            <a:off x="1302385" y="6051550"/>
            <a:ext cx="7849235" cy="521970"/>
          </a:xfrm>
          <a:prstGeom prst="rect">
            <a:avLst/>
          </a:prstGeom>
        </p:spPr>
        <p:txBody>
          <a:bodyPr wrap="square">
            <a:spAutoFit/>
          </a:bodyPr>
          <a:lstStyle/>
          <a:p>
            <a:r>
              <a:rPr lang="ja-JP" altLang="en-US" sz="1400" b="1">
                <a:solidFill>
                  <a:srgbClr val="FF0000"/>
                </a:solidFill>
                <a:latin typeface="MS PGothic" panose="020B0600070205080204" charset="-128"/>
                <a:ea typeface="MS PGothic" panose="020B0600070205080204" charset="-128"/>
              </a:rPr>
              <a:t>[Notes on Application]</a:t>
            </a:r>
            <a:endParaRPr lang="ja-JP" altLang="en-US" sz="1400" b="1">
              <a:solidFill>
                <a:srgbClr val="FF0000"/>
              </a:solidFill>
              <a:latin typeface="MS PGothic" panose="020B0600070205080204" charset="-128"/>
              <a:ea typeface="MS PGothic" panose="020B0600070205080204" charset="-128"/>
            </a:endParaRPr>
          </a:p>
          <a:p>
            <a:r>
              <a:rPr lang="ja-JP" altLang="en-US" sz="1400" b="1">
                <a:solidFill>
                  <a:srgbClr val="FF0000"/>
                </a:solidFill>
                <a:latin typeface="MS PGothic" panose="020B0600070205080204" charset="-128"/>
                <a:ea typeface="MS PGothic" panose="020B0600070205080204" charset="-128"/>
              </a:rPr>
              <a:t>Incomplete documents will not be accepted. Also, documents once submitted will not be returned.</a:t>
            </a:r>
            <a:endParaRPr lang="ja-JP" altLang="en-US" sz="1400" b="1">
              <a:solidFill>
                <a:srgbClr val="FF0000"/>
              </a:solidFill>
              <a:latin typeface="MS PGothic" panose="020B0600070205080204" charset="-128"/>
              <a:ea typeface="MS PGothic" panose="020B060007020508020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131445" y="109855"/>
            <a:ext cx="11820525" cy="3016210"/>
          </a:xfrm>
          <a:prstGeom prst="rect">
            <a:avLst/>
          </a:prstGeom>
        </p:spPr>
        <p:txBody>
          <a:bodyPr wrap="square">
            <a:spAutoFit/>
          </a:bodyPr>
          <a:lstStyle/>
          <a:p>
            <a:r>
              <a:rPr lang="ja-JP" altLang="en-US" dirty="0">
                <a:latin typeface="MS PGothic" panose="020B0600070205080204" charset="-128"/>
                <a:ea typeface="MS PGothic" panose="020B0600070205080204" charset="-128"/>
                <a:cs typeface="MS PGothic" panose="020B0600070205080204" charset="-128"/>
              </a:rPr>
              <a:t>Documents proving how you will pay tuition and living expenses</a:t>
            </a:r>
            <a:endParaRPr lang="ja-JP" altLang="en-US" dirty="0">
              <a:latin typeface="MS PGothic" panose="020B0600070205080204" charset="-128"/>
              <a:ea typeface="MS PGothic" panose="020B0600070205080204" charset="-128"/>
              <a:cs typeface="MS PGothic" panose="020B0600070205080204" charset="-128"/>
            </a:endParaRPr>
          </a:p>
          <a:p>
            <a:endParaRPr lang="ja-JP" altLang="en-US" sz="22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Please submit a statement of financial support and supporting documents as proof of how tuition and living expenses will be covered among your application documents.</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rPr>
              <a:t>① </a:t>
            </a:r>
            <a:r>
              <a:rPr lang="ja-JP" altLang="en-US" sz="1400" dirty="0">
                <a:latin typeface="MS PGothic" panose="020B0600070205080204" charset="-128"/>
                <a:ea typeface="MS PGothic" panose="020B0600070205080204" charset="-128"/>
                <a:cs typeface="MS PGothic" panose="020B0600070205080204" charset="-128"/>
              </a:rPr>
              <a:t>Check the applicable box on the statement of financial support: "Self-supported" or "Supported by others".</a:t>
            </a:r>
            <a:r>
              <a:rPr lang="en-US" altLang="ja-JP" sz="1400" dirty="0">
                <a:latin typeface="MS PGothic" panose="020B0600070205080204" charset="-128"/>
                <a:ea typeface="MS PGothic" panose="020B0600070205080204" charset="-128"/>
                <a:cs typeface="MS PGothic" panose="020B0600070205080204" charset="-128"/>
              </a:rPr>
              <a:t>□</a:t>
            </a:r>
            <a:r>
              <a:rPr lang="ja-JP" altLang="en-US" sz="1400" dirty="0">
                <a:latin typeface="MS PGothic" panose="020B0600070205080204" charset="-128"/>
                <a:ea typeface="MS PGothic" panose="020B0600070205080204" charset="-128"/>
                <a:cs typeface="MS PGothic" panose="020B0600070205080204" charset="-128"/>
              </a:rPr>
              <a:t>Please check the relevant box.</a:t>
            </a:r>
            <a:br>
              <a:rPr lang="ja-JP" altLang="en-US" sz="1400" dirty="0">
                <a:latin typeface="MS PGothic" panose="020B0600070205080204" charset="-128"/>
                <a:ea typeface="MS PGothic" panose="020B0600070205080204" charset="-128"/>
                <a:cs typeface="MS PGothic" panose="020B0600070205080204" charset="-128"/>
              </a:rPr>
            </a:br>
            <a:r>
              <a:rPr lang="ja-JP" altLang="en-US" sz="1400" dirty="0">
                <a:latin typeface="MS PGothic" panose="020B0600070205080204" charset="-128"/>
                <a:ea typeface="MS PGothic" panose="020B0600070205080204" charset="-128"/>
                <a:cs typeface="MS PGothic" panose="020B0600070205080204" charset="-128"/>
              </a:rPr>
              <a:t>If someone other than yourself will provide support, the sponsor must fill in their address, name, phone number,</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relationship to the applicant, tuition, living expenses, and method of support.</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200" dirty="0">
                <a:latin typeface="MS PGothic" panose="020B0600070205080204" charset="-128"/>
                <a:ea typeface="MS PGothic" panose="020B0600070205080204" charset="-128"/>
                <a:cs typeface="MS PGothic" panose="020B0600070205080204" charset="-128"/>
              </a:rPr>
              <a:t>※ </a:t>
            </a:r>
            <a:r>
              <a:rPr lang="ja-JP" altLang="en-US" sz="1200" dirty="0">
                <a:latin typeface="MS PGothic" panose="020B0600070205080204" charset="-128"/>
                <a:ea typeface="MS PGothic" panose="020B0600070205080204" charset="-128"/>
                <a:cs typeface="MS PGothic" panose="020B0600070205080204" charset="-128"/>
              </a:rPr>
              <a:t>For the ‘Tuition Fees’ section of the Financial Sponsor Statement, </a:t>
            </a:r>
            <a:r>
              <a:rPr lang="en-US" altLang="ja-JP" sz="1200" dirty="0">
                <a:latin typeface="MS PGothic" panose="020B0600070205080204" charset="-128"/>
                <a:ea typeface="MS PGothic" panose="020B0600070205080204" charset="-128"/>
                <a:cs typeface="MS PGothic" panose="020B0600070205080204" charset="-128"/>
              </a:rPr>
              <a:t>P.18 </a:t>
            </a:r>
            <a:r>
              <a:rPr lang="ja-JP" altLang="en-US" sz="1200" dirty="0">
                <a:latin typeface="MS PGothic" panose="020B0600070205080204" charset="-128"/>
                <a:ea typeface="MS PGothic" panose="020B0600070205080204" charset="-128"/>
                <a:cs typeface="MS PGothic" panose="020B0600070205080204" charset="-128"/>
              </a:rPr>
              <a:t>please fill in the relevant amounts for the faculty you are applying to (</a:t>
            </a:r>
            <a:r>
              <a:rPr lang="en-US" altLang="ja-JP" sz="1200" dirty="0">
                <a:latin typeface="MS PGothic" panose="020B0600070205080204" charset="-128"/>
                <a:ea typeface="MS PGothic" panose="020B0600070205080204" charset="-128"/>
                <a:cs typeface="MS PGothic" panose="020B0600070205080204" charset="-128"/>
              </a:rPr>
              <a:t>1</a:t>
            </a:r>
            <a:r>
              <a:rPr lang="ja-JP" altLang="en-US" sz="1200" dirty="0">
                <a:latin typeface="MS PGothic" panose="020B0600070205080204" charset="-128"/>
                <a:ea typeface="MS PGothic" panose="020B0600070205080204" charset="-128"/>
                <a:cs typeface="MS PGothic" panose="020B0600070205080204" charset="-128"/>
              </a:rPr>
              <a:t>) entrance procedure payment, and (</a:t>
            </a:r>
            <a:r>
              <a:rPr lang="en-US" altLang="ja-JP" sz="1200" dirty="0">
                <a:latin typeface="MS PGothic" panose="020B0600070205080204" charset="-128"/>
                <a:ea typeface="MS PGothic" panose="020B0600070205080204" charset="-128"/>
                <a:cs typeface="MS PGothic" panose="020B0600070205080204" charset="-128"/>
              </a:rPr>
              <a:t>2</a:t>
            </a:r>
            <a:r>
              <a:rPr lang="ja-JP" altLang="en-US" sz="1200" dirty="0">
                <a:latin typeface="MS PGothic" panose="020B0600070205080204" charset="-128"/>
                <a:ea typeface="MS PGothic" panose="020B0600070205080204" charset="-128"/>
                <a:cs typeface="MS PGothic" panose="020B0600070205080204" charset="-128"/>
              </a:rPr>
              <a:t>）</a:t>
            </a:r>
            <a:r>
              <a:rPr lang="en-US" altLang="ja-JP" sz="1200" dirty="0">
                <a:latin typeface="MS PGothic" panose="020B0600070205080204" charset="-128"/>
                <a:ea typeface="MS PGothic" panose="020B0600070205080204" charset="-128"/>
                <a:cs typeface="MS PGothic" panose="020B0600070205080204" charset="-128"/>
              </a:rPr>
              <a:t>1</a:t>
            </a:r>
            <a:r>
              <a:rPr lang="ja-JP" altLang="en-US" sz="1200" dirty="0">
                <a:latin typeface="MS PGothic" panose="020B0600070205080204" charset="-128"/>
                <a:ea typeface="MS PGothic" panose="020B0600070205080204" charset="-128"/>
                <a:cs typeface="MS PGothic" panose="020B0600070205080204" charset="-128"/>
              </a:rPr>
              <a:t>) first-year tuition (autumn semester) payment.</a:t>
            </a:r>
            <a:endParaRPr lang="ja-JP" altLang="en-US" sz="12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rPr>
              <a:t>② </a:t>
            </a:r>
            <a:r>
              <a:rPr lang="ja-JP" altLang="en-US" sz="1400" dirty="0">
                <a:latin typeface="MS PGothic" panose="020B0600070205080204" charset="-128"/>
                <a:ea typeface="MS PGothic" panose="020B0600070205080204" charset="-128"/>
                <a:cs typeface="MS PGothic" panose="020B0600070205080204" charset="-128"/>
              </a:rPr>
              <a:t>Please submit documents (issued within three months prior to application) proving how you will cover tuition and living expenses upon entering this university.</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rPr>
              <a:t>③ </a:t>
            </a:r>
            <a:r>
              <a:rPr lang="ja-JP" altLang="en-US" sz="1400" dirty="0">
                <a:latin typeface="MS PGothic" panose="020B0600070205080204" charset="-128"/>
                <a:ea typeface="MS PGothic" panose="020B0600070205080204" charset="-128"/>
                <a:cs typeface="MS PGothic" panose="020B0600070205080204" charset="-128"/>
              </a:rPr>
              <a:t>Please provide documents written in Japanese or English. If the documents are in another language, attach a Japanese or English translation.</a:t>
            </a:r>
            <a:br>
              <a:rPr lang="ja-JP" altLang="en-US" sz="1400" dirty="0">
                <a:latin typeface="MS PGothic" panose="020B0600070205080204" charset="-128"/>
                <a:ea typeface="MS PGothic" panose="020B0600070205080204" charset="-128"/>
                <a:cs typeface="MS PGothic" panose="020B0600070205080204" charset="-128"/>
              </a:rPr>
            </a:br>
            <a:r>
              <a:rPr lang="ja-JP" altLang="en-US" sz="1400" dirty="0">
                <a:latin typeface="MS PGothic" panose="020B0600070205080204" charset="-128"/>
                <a:ea typeface="MS PGothic" panose="020B0600070205080204" charset="-128"/>
                <a:cs typeface="MS PGothic" panose="020B0600070205080204" charset="-128"/>
              </a:rPr>
              <a:t>(Certification by public institutions is not required.)</a:t>
            </a:r>
            <a:endParaRPr lang="ja-JP" altLang="en-US" sz="1400" dirty="0">
              <a:latin typeface="MS PGothic" panose="020B0600070205080204" charset="-128"/>
              <a:ea typeface="MS PGothic" panose="020B0600070205080204" charset="-128"/>
              <a:cs typeface="MS PGothic" panose="020B0600070205080204" charset="-128"/>
            </a:endParaRPr>
          </a:p>
        </p:txBody>
      </p:sp>
      <p:sp>
        <p:nvSpPr>
          <p:cNvPr id="5" name="テキストボックス 4"/>
          <p:cNvSpPr txBox="1"/>
          <p:nvPr/>
        </p:nvSpPr>
        <p:spPr>
          <a:xfrm>
            <a:off x="131445" y="3105228"/>
            <a:ext cx="2478893" cy="337185"/>
          </a:xfrm>
          <a:prstGeom prst="rect">
            <a:avLst/>
          </a:prstGeom>
        </p:spPr>
        <p:txBody>
          <a:bodyPr wrap="square">
            <a:spAutoFit/>
          </a:bodyPr>
          <a:lstStyle/>
          <a:p>
            <a:r>
              <a:rPr lang="ja-JP" altLang="en-US" sz="1600" dirty="0">
                <a:latin typeface="MS PGothic" panose="020B0600070205080204" charset="-128"/>
                <a:ea typeface="MS PGothic" panose="020B0600070205080204" charset="-128"/>
              </a:rPr>
              <a:t>&lt;Supporting Documents&gt;</a:t>
            </a:r>
            <a:endParaRPr lang="ja-JP" altLang="en-US" sz="1600" dirty="0">
              <a:latin typeface="MS PGothic" panose="020B0600070205080204" charset="-128"/>
              <a:ea typeface="MS PGothic" panose="020B0600070205080204" charset="-128"/>
            </a:endParaRPr>
          </a:p>
        </p:txBody>
      </p:sp>
      <p:sp>
        <p:nvSpPr>
          <p:cNvPr id="6" name="テキストボックス 5"/>
          <p:cNvSpPr txBox="1"/>
          <p:nvPr/>
        </p:nvSpPr>
        <p:spPr>
          <a:xfrm>
            <a:off x="141605" y="3429000"/>
            <a:ext cx="11047095" cy="3291840"/>
          </a:xfrm>
          <a:prstGeom prst="rect">
            <a:avLst/>
          </a:prstGeom>
        </p:spPr>
        <p:txBody>
          <a:bodyPr wrap="square">
            <a:spAutoFit/>
          </a:bodyPr>
          <a:lstStyle/>
          <a:p>
            <a:r>
              <a:rPr lang="ja-JP" altLang="en-US" sz="1400" dirty="0">
                <a:latin typeface="MS PGothic" panose="020B0600070205080204" charset="-128"/>
                <a:ea typeface="MS PGothic" panose="020B0600070205080204" charset="-128"/>
              </a:rPr>
              <a:t>■ If the applicant themselves is the sponsor</a:t>
            </a:r>
            <a:br>
              <a:rPr lang="ja-JP" altLang="en-US" sz="1400" dirty="0">
                <a:latin typeface="MS PGothic" panose="020B0600070205080204" charset="-128"/>
                <a:ea typeface="MS PGothic" panose="020B0600070205080204" charset="-128"/>
              </a:rPr>
            </a:br>
            <a:r>
              <a:rPr lang="ja-JP" altLang="en-US" sz="1400" dirty="0">
                <a:latin typeface="MS PGothic" panose="020B0600070205080204" charset="-128"/>
                <a:ea typeface="MS PGothic" panose="020B0600070205080204" charset="-128"/>
                <a:cs typeface="MS PGothic" panose="020B0600070205080204" charset="-128"/>
                <a:sym typeface="+mn-ea"/>
              </a:rPr>
              <a:t>Please submit one of the following </a:t>
            </a:r>
            <a:r>
              <a:rPr lang="en-US" altLang="ja-JP" sz="1400" dirty="0">
                <a:latin typeface="MS PGothic" panose="020B0600070205080204" charset="-128"/>
                <a:ea typeface="MS PGothic" panose="020B0600070205080204" charset="-128"/>
                <a:cs typeface="MS PGothic" panose="020B0600070205080204" charset="-128"/>
                <a:sym typeface="+mn-ea"/>
              </a:rPr>
              <a:t>①</a:t>
            </a:r>
            <a:r>
              <a:rPr lang="ja-JP" altLang="en-US" sz="1400" dirty="0">
                <a:latin typeface="MS PGothic" panose="020B0600070205080204" charset="-128"/>
                <a:ea typeface="MS PGothic" panose="020B0600070205080204" charset="-128"/>
                <a:cs typeface="MS PGothic" panose="020B0600070205080204" charset="-128"/>
                <a:sym typeface="+mn-ea"/>
              </a:rPr>
              <a:t>～</a:t>
            </a:r>
            <a:r>
              <a:rPr lang="en-US" altLang="ja-JP" sz="1400" dirty="0">
                <a:latin typeface="MS PGothic" panose="020B0600070205080204" charset="-128"/>
                <a:ea typeface="MS PGothic" panose="020B0600070205080204" charset="-128"/>
                <a:cs typeface="MS PGothic" panose="020B0600070205080204" charset="-128"/>
                <a:sym typeface="+mn-ea"/>
              </a:rPr>
              <a:t>③</a:t>
            </a:r>
            <a:r>
              <a:rPr lang="ja-JP" altLang="en-US" sz="1400" dirty="0" err="1">
                <a:latin typeface="MS PGothic" panose="020B0600070205080204" charset="-128"/>
                <a:ea typeface="MS PGothic" panose="020B0600070205080204" charset="-128"/>
                <a:cs typeface="MS PGothic" panose="020B0600070205080204" charset="-128"/>
                <a:sym typeface="+mn-ea"/>
              </a:rPr>
              <a:t>.</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sym typeface="+mn-ea"/>
              </a:rPr>
              <a:t>① </a:t>
            </a:r>
            <a:r>
              <a:rPr lang="ja-JP" altLang="en-US" sz="1400" dirty="0">
                <a:latin typeface="MS PGothic" panose="020B0600070205080204" charset="-128"/>
                <a:ea typeface="MS PGothic" panose="020B0600070205080204" charset="-128"/>
                <a:cs typeface="MS PGothic" panose="020B0600070205080204" charset="-128"/>
                <a:sym typeface="+mn-ea"/>
              </a:rPr>
              <a:t>Bank balance certificate in the applicant’s name</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sym typeface="+mn-ea"/>
              </a:rPr>
              <a:t>② </a:t>
            </a:r>
            <a:r>
              <a:rPr lang="ja-JP" altLang="en-US" sz="1400" dirty="0">
                <a:latin typeface="MS PGothic" panose="020B0600070205080204" charset="-128"/>
                <a:ea typeface="MS PGothic" panose="020B0600070205080204" charset="-128"/>
                <a:cs typeface="MS PGothic" panose="020B0600070205080204" charset="-128"/>
                <a:sym typeface="+mn-ea"/>
              </a:rPr>
              <a:t>Copy of the applicant’s bank passbook</a:t>
            </a:r>
            <a:endParaRPr lang="ja-JP" altLang="en-US" sz="1400" dirty="0">
              <a:latin typeface="MS PGothic" panose="020B0600070205080204" charset="-128"/>
              <a:ea typeface="MS PGothic" panose="020B0600070205080204" charset="-128"/>
              <a:cs typeface="MS PGothic" panose="020B0600070205080204" charset="-128"/>
            </a:endParaRPr>
          </a:p>
          <a:p>
            <a:r>
              <a:rPr lang="en-US" altLang="ja-JP" sz="1400" dirty="0">
                <a:latin typeface="MS PGothic" panose="020B0600070205080204" charset="-128"/>
                <a:ea typeface="MS PGothic" panose="020B0600070205080204" charset="-128"/>
                <a:cs typeface="MS PGothic" panose="020B0600070205080204" charset="-128"/>
                <a:sym typeface="+mn-ea"/>
              </a:rPr>
              <a:t>③ </a:t>
            </a:r>
            <a:r>
              <a:rPr lang="ja-JP" altLang="en-US" sz="1400" dirty="0">
                <a:latin typeface="MS PGothic" panose="020B0600070205080204" charset="-128"/>
                <a:ea typeface="MS PGothic" panose="020B0600070205080204" charset="-128"/>
                <a:cs typeface="MS PGothic" panose="020B0600070205080204" charset="-128"/>
                <a:sym typeface="+mn-ea"/>
              </a:rPr>
              <a:t>Certificate of scholarship award</a:t>
            </a:r>
            <a:br>
              <a:rPr lang="ja-JP" altLang="en-US" sz="1400" dirty="0">
                <a:latin typeface="MS PGothic" panose="020B0600070205080204" charset="-128"/>
                <a:ea typeface="MS PGothic" panose="020B0600070205080204" charset="-128"/>
                <a:cs typeface="MS PGothic" panose="020B0600070205080204" charset="-128"/>
                <a:sym typeface="+mn-ea"/>
              </a:rPr>
            </a:b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a:t>
            </a:r>
            <a:r>
              <a:rPr lang="ja-JP" altLang="en-US" sz="1400" dirty="0">
                <a:latin typeface="MS PGothic" panose="020B0600070205080204" charset="-128"/>
                <a:ea typeface="MS PGothic" panose="020B0600070205080204" charset="-128"/>
              </a:rPr>
              <a:t>If someone other than the applicant is the sponsor</a:t>
            </a:r>
            <a:br>
              <a:rPr lang="ja-JP" altLang="en-US" sz="1400" dirty="0">
                <a:latin typeface="MS PGothic" panose="020B0600070205080204" charset="-128"/>
                <a:ea typeface="MS PGothic" panose="020B0600070205080204" charset="-128"/>
              </a:rPr>
            </a:br>
            <a:r>
              <a:rPr lang="ja-JP" altLang="en-US" sz="1400" dirty="0">
                <a:latin typeface="MS PGothic" panose="020B0600070205080204" charset="-128"/>
                <a:ea typeface="MS PGothic" panose="020B0600070205080204" charset="-128"/>
              </a:rPr>
              <a:t>Please submit one of the following </a:t>
            </a:r>
            <a:r>
              <a:rPr lang="en-US" altLang="en-US" sz="1400" dirty="0">
                <a:latin typeface="MS PGothic" panose="020B0600070205080204" charset="-128"/>
                <a:ea typeface="MS PGothic" panose="020B0600070205080204" charset="-128"/>
              </a:rPr>
              <a:t>④ </a:t>
            </a:r>
            <a:r>
              <a:rPr lang="ja-JP" altLang="en-US" sz="1400" dirty="0">
                <a:latin typeface="MS PGothic" panose="020B0600070205080204" charset="-128"/>
                <a:ea typeface="MS PGothic" panose="020B0600070205080204" charset="-128"/>
              </a:rPr>
              <a:t>or </a:t>
            </a:r>
            <a:r>
              <a:rPr lang="en-US" altLang="en-US" sz="1400" dirty="0">
                <a:latin typeface="MS PGothic" panose="020B0600070205080204" charset="-128"/>
                <a:ea typeface="MS PGothic" panose="020B0600070205080204" charset="-128"/>
              </a:rPr>
              <a:t>⑤</a:t>
            </a:r>
            <a:r>
              <a:rPr lang="ja-JP" altLang="en-US" sz="1400" dirty="0" err="1">
                <a:latin typeface="MS PGothic" panose="020B0600070205080204" charset="-128"/>
                <a:ea typeface="MS PGothic" panose="020B0600070205080204" charset="-128"/>
              </a:rPr>
              <a:t>.</a:t>
            </a:r>
            <a:endParaRPr lang="ja-JP" altLang="en-US" sz="1400" dirty="0">
              <a:latin typeface="MS PGothic" panose="020B0600070205080204" charset="-128"/>
              <a:ea typeface="MS PGothic" panose="020B0600070205080204" charset="-128"/>
            </a:endParaRPr>
          </a:p>
          <a:p>
            <a:r>
              <a:rPr lang="en-US" altLang="en-US" sz="1400" dirty="0">
                <a:latin typeface="MS PGothic" panose="020B0600070205080204" charset="-128"/>
                <a:ea typeface="MS PGothic" panose="020B0600070205080204" charset="-128"/>
              </a:rPr>
              <a:t>④</a:t>
            </a:r>
            <a:r>
              <a:rPr lang="en-US" altLang="ja-JP" sz="1400" dirty="0">
                <a:latin typeface="MS PGothic" panose="020B0600070205080204" charset="-128"/>
                <a:ea typeface="MS PGothic" panose="020B0600070205080204" charset="-128"/>
              </a:rPr>
              <a:t> </a:t>
            </a:r>
            <a:r>
              <a:rPr lang="ja-JP" altLang="en-US" sz="1400" dirty="0">
                <a:latin typeface="MS PGothic" panose="020B0600070205080204" charset="-128"/>
                <a:ea typeface="MS PGothic" panose="020B0600070205080204" charset="-128"/>
              </a:rPr>
              <a:t>Bank balance certificate in the sponsor’s name</a:t>
            </a:r>
            <a:endParaRPr lang="ja-JP" altLang="en-US" sz="1400" dirty="0">
              <a:latin typeface="MS PGothic" panose="020B0600070205080204" charset="-128"/>
              <a:ea typeface="MS PGothic" panose="020B0600070205080204" charset="-128"/>
            </a:endParaRPr>
          </a:p>
          <a:p>
            <a:r>
              <a:rPr lang="en-US" altLang="en-US" sz="1400" dirty="0">
                <a:latin typeface="MS PGothic" panose="020B0600070205080204" charset="-128"/>
                <a:ea typeface="MS PGothic" panose="020B0600070205080204" charset="-128"/>
              </a:rPr>
              <a:t>⑤</a:t>
            </a:r>
            <a:r>
              <a:rPr lang="en-US" altLang="ja-JP" sz="1400" dirty="0">
                <a:latin typeface="MS PGothic" panose="020B0600070205080204" charset="-128"/>
                <a:ea typeface="MS PGothic" panose="020B0600070205080204" charset="-128"/>
              </a:rPr>
              <a:t> </a:t>
            </a:r>
            <a:r>
              <a:rPr lang="ja-JP" altLang="en-US" sz="1400" dirty="0">
                <a:latin typeface="MS PGothic" panose="020B0600070205080204" charset="-128"/>
                <a:ea typeface="MS PGothic" panose="020B0600070205080204" charset="-128"/>
              </a:rPr>
              <a:t>Copy of the sponsor’s bank passbook</a:t>
            </a:r>
            <a:endParaRPr lang="ja-JP" altLang="en-US" sz="1400" dirty="0">
              <a:latin typeface="MS PGothic" panose="020B0600070205080204" charset="-128"/>
              <a:ea typeface="MS PGothic" panose="020B0600070205080204" charset="-128"/>
            </a:endParaRPr>
          </a:p>
          <a:p>
            <a:r>
              <a:rPr lang="ja-JP" altLang="en-US" sz="1200" dirty="0">
                <a:latin typeface="MS PGothic" panose="020B0600070205080204" charset="-128"/>
                <a:ea typeface="MS PGothic" panose="020B0600070205080204" charset="-128"/>
              </a:rPr>
              <a:t>　　</a:t>
            </a:r>
            <a:r>
              <a:rPr lang="en-US" altLang="ja-JP" sz="1200" dirty="0">
                <a:latin typeface="MS PGothic" panose="020B0600070205080204" charset="-128"/>
                <a:ea typeface="MS PGothic" panose="020B0600070205080204" charset="-128"/>
              </a:rPr>
              <a:t>※</a:t>
            </a:r>
            <a:r>
              <a:rPr lang="ja-JP" altLang="en-US" sz="1200" dirty="0">
                <a:latin typeface="MS PGothic" panose="020B0600070205080204" charset="-128"/>
                <a:ea typeface="MS PGothic" panose="020B0600070205080204" charset="-128"/>
              </a:rPr>
              <a:t>If the sponsor is a resident in Japan and is not the applicant residing outside Japan, </a:t>
            </a:r>
            <a:r>
              <a:rPr lang="en-US" altLang="en-US" sz="1200" dirty="0">
                <a:latin typeface="MS PGothic" panose="020B0600070205080204" charset="-128"/>
                <a:ea typeface="MS PGothic" panose="020B0600070205080204" charset="-128"/>
              </a:rPr>
              <a:t>⑤ </a:t>
            </a:r>
            <a:r>
              <a:rPr lang="ja-JP" altLang="en-US" sz="1200" dirty="0">
                <a:latin typeface="MS PGothic" panose="020B0600070205080204" charset="-128"/>
                <a:ea typeface="MS PGothic" panose="020B0600070205080204" charset="-128"/>
              </a:rPr>
              <a:t>instead of </a:t>
            </a:r>
            <a:r>
              <a:rPr lang="en-US" altLang="en-US" sz="1200" dirty="0">
                <a:latin typeface="MS PGothic" panose="020B0600070205080204" charset="-128"/>
                <a:ea typeface="MS PGothic" panose="020B0600070205080204" charset="-128"/>
              </a:rPr>
              <a:t>⑥ </a:t>
            </a:r>
            <a:r>
              <a:rPr lang="ja-JP" altLang="en-US" sz="1200" dirty="0">
                <a:latin typeface="MS PGothic" panose="020B0600070205080204" charset="-128"/>
                <a:ea typeface="MS PGothic" panose="020B0600070205080204" charset="-128"/>
              </a:rPr>
              <a:t>the above</a:t>
            </a:r>
            <a:r>
              <a:rPr lang="en-US" altLang="ja-JP" sz="1200" dirty="0">
                <a:latin typeface="MS PGothic" panose="020B0600070205080204" charset="-128"/>
                <a:ea typeface="MS PGothic" panose="020B0600070205080204" charset="-128"/>
              </a:rPr>
              <a:t>a</a:t>
            </a:r>
            <a:r>
              <a:rPr lang="ja-JP" altLang="en-US" sz="1200" dirty="0">
                <a:latin typeface="MS PGothic" panose="020B0600070205080204" charset="-128"/>
                <a:ea typeface="MS PGothic" panose="020B0600070205080204" charset="-128"/>
              </a:rPr>
              <a:t>～</a:t>
            </a:r>
            <a:r>
              <a:rPr lang="en-US" altLang="ja-JP" sz="1200" dirty="0">
                <a:latin typeface="MS PGothic" panose="020B0600070205080204" charset="-128"/>
                <a:ea typeface="MS PGothic" panose="020B0600070205080204" charset="-128"/>
              </a:rPr>
              <a:t>c</a:t>
            </a:r>
            <a:r>
              <a:rPr lang="ja-JP" altLang="en-US" sz="1200" dirty="0">
                <a:latin typeface="MS PGothic" panose="020B0600070205080204" charset="-128"/>
                <a:ea typeface="MS PGothic" panose="020B0600070205080204" charset="-128"/>
              </a:rPr>
              <a:t>you may submit one of the following.</a:t>
            </a:r>
            <a:endParaRPr lang="ja-JP" altLang="en-US" sz="1400" dirty="0">
              <a:latin typeface="MS PGothic" panose="020B0600070205080204" charset="-128"/>
              <a:ea typeface="MS PGothic" panose="020B0600070205080204" charset="-128"/>
            </a:endParaRPr>
          </a:p>
          <a:p>
            <a:r>
              <a:rPr lang="en-US" altLang="en-US" sz="1400" dirty="0">
                <a:latin typeface="MS PGothic" panose="020B0600070205080204" charset="-128"/>
                <a:ea typeface="MS PGothic" panose="020B0600070205080204" charset="-128"/>
              </a:rPr>
              <a:t>⑥</a:t>
            </a:r>
            <a:r>
              <a:rPr lang="ja-JP" altLang="en-US" sz="1400" dirty="0">
                <a:latin typeface="MS PGothic" panose="020B0600070205080204" charset="-128"/>
                <a:ea typeface="MS PGothic" panose="020B0600070205080204" charset="-128"/>
              </a:rPr>
              <a:t>Document certifying the fact of remittance</a:t>
            </a:r>
            <a:endParaRPr lang="ja-JP" altLang="en-US" sz="1400" dirty="0">
              <a:latin typeface="MS PGothic" panose="020B0600070205080204" charset="-128"/>
              <a:ea typeface="MS PGothic" panose="020B0600070205080204" charset="-128"/>
            </a:endParaRPr>
          </a:p>
          <a:p>
            <a:r>
              <a:rPr lang="en-US" altLang="ja-JP" sz="1400" dirty="0">
                <a:latin typeface="MS PGothic" panose="020B0600070205080204" charset="-128"/>
                <a:ea typeface="MS PGothic" panose="020B0600070205080204" charset="-128"/>
              </a:rPr>
              <a:t>a. </a:t>
            </a:r>
            <a:r>
              <a:rPr lang="ja-JP" altLang="en-US" sz="1400" dirty="0">
                <a:latin typeface="MS PGothic" panose="020B0600070205080204" charset="-128"/>
                <a:ea typeface="MS PGothic" panose="020B0600070205080204" charset="-128"/>
              </a:rPr>
              <a:t>Copy of the document issued by the financial institution at the time of remittance</a:t>
            </a:r>
            <a:endParaRPr lang="ja-JP" altLang="en-US" sz="1400" dirty="0">
              <a:latin typeface="MS PGothic" panose="020B0600070205080204" charset="-128"/>
              <a:ea typeface="MS PGothic" panose="020B0600070205080204" charset="-128"/>
            </a:endParaRPr>
          </a:p>
          <a:p>
            <a:r>
              <a:rPr lang="en-US" altLang="ja-JP" sz="1400" dirty="0">
                <a:latin typeface="MS PGothic" panose="020B0600070205080204" charset="-128"/>
                <a:ea typeface="MS PGothic" panose="020B0600070205080204" charset="-128"/>
              </a:rPr>
              <a:t>b. </a:t>
            </a:r>
            <a:r>
              <a:rPr lang="ja-JP" altLang="en-US" sz="1400" dirty="0">
                <a:latin typeface="MS PGothic" panose="020B0600070205080204" charset="-128"/>
                <a:ea typeface="MS PGothic" panose="020B0600070205080204" charset="-128"/>
              </a:rPr>
              <a:t>If bringing cash into Japan, the document declared at immigration inspection</a:t>
            </a:r>
            <a:endParaRPr lang="ja-JP" altLang="en-US" sz="1400" dirty="0">
              <a:latin typeface="MS PGothic" panose="020B0600070205080204" charset="-128"/>
              <a:ea typeface="MS PGothic" panose="020B0600070205080204" charset="-128"/>
            </a:endParaRPr>
          </a:p>
          <a:p>
            <a:r>
              <a:rPr lang="en-US" altLang="ja-JP" sz="1400" dirty="0">
                <a:latin typeface="MS PGothic" panose="020B0600070205080204" charset="-128"/>
                <a:ea typeface="MS PGothic" panose="020B0600070205080204" charset="-128"/>
              </a:rPr>
              <a:t>c. </a:t>
            </a:r>
            <a:r>
              <a:rPr lang="ja-JP" altLang="en-US" sz="1400" dirty="0">
                <a:latin typeface="MS PGothic" panose="020B0600070205080204" charset="-128"/>
                <a:ea typeface="MS PGothic" panose="020B0600070205080204" charset="-128"/>
              </a:rPr>
              <a:t>Copy of the applicant’s bank passbook showing the record of receiving the remittance</a:t>
            </a:r>
            <a:endParaRPr lang="ja-JP" altLang="en-US" sz="1400" dirty="0">
              <a:latin typeface="MS PGothic" panose="020B0600070205080204" charset="-128"/>
              <a:ea typeface="MS PGothic" panose="020B060007020508020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ボックス 3"/>
          <p:cNvSpPr txBox="1"/>
          <p:nvPr/>
        </p:nvSpPr>
        <p:spPr>
          <a:xfrm>
            <a:off x="151130" y="187960"/>
            <a:ext cx="11889105" cy="2799715"/>
          </a:xfrm>
          <a:prstGeom prst="rect">
            <a:avLst/>
          </a:prstGeom>
        </p:spPr>
        <p:txBody>
          <a:bodyPr wrap="square">
            <a:spAutoFit/>
          </a:bodyPr>
          <a:lstStyle/>
          <a:p>
            <a:r>
              <a:rPr lang="ja-JP" altLang="en-US">
                <a:latin typeface="MS PGothic" panose="020B0600070205080204" charset="-128"/>
                <a:ea typeface="MS PGothic" panose="020B0600070205080204" charset="-128"/>
                <a:cs typeface="MS PGothic" panose="020B0600070205080204" charset="-128"/>
              </a:rPr>
              <a:t>Admission Procedure Method</a:t>
            </a:r>
            <a:br>
              <a:rPr lang="ja-JP" altLang="en-US">
                <a:latin typeface="MS PGothic" panose="020B0600070205080204" charset="-128"/>
                <a:ea typeface="MS PGothic" panose="020B0600070205080204" charset="-128"/>
                <a:cs typeface="MS PGothic" panose="020B0600070205080204" charset="-128"/>
              </a:rPr>
            </a:br>
            <a:br>
              <a:rPr lang="ja-JP" altLang="en-US">
                <a:latin typeface="MS PGothic" panose="020B0600070205080204" charset="-128"/>
                <a:ea typeface="MS PGothic" panose="020B0600070205080204" charset="-128"/>
                <a:cs typeface="MS PGothic" panose="020B0600070205080204" charset="-128"/>
              </a:rPr>
            </a:br>
            <a:r>
              <a:rPr lang="ja-JP" altLang="en-US" sz="1400">
                <a:latin typeface="MS PGothic" panose="020B0600070205080204" charset="-128"/>
                <a:ea typeface="MS PGothic" panose="020B0600070205080204" charset="-128"/>
                <a:cs typeface="MS PGothic" panose="020B0600070205080204" charset="-128"/>
              </a:rPr>
              <a:t>For details on the admission procedure, please refer to the 'Admission Procedure Guidelines' provided to successful applicants. Here, we will provide an overview.</a:t>
            </a:r>
            <a:br>
              <a:rPr lang="ja-JP" altLang="en-US" sz="1400">
                <a:latin typeface="MS PGothic" panose="020B0600070205080204" charset="-128"/>
                <a:ea typeface="MS PGothic" panose="020B0600070205080204" charset="-128"/>
                <a:cs typeface="MS PGothic" panose="020B0600070205080204" charset="-128"/>
              </a:rPr>
            </a:br>
            <a:br>
              <a:rPr lang="ja-JP" altLang="en-US" sz="1400">
                <a:latin typeface="MS PGothic" panose="020B0600070205080204" charset="-128"/>
                <a:ea typeface="MS PGothic" panose="020B0600070205080204" charset="-128"/>
                <a:cs typeface="MS PGothic" panose="020B0600070205080204" charset="-128"/>
              </a:rPr>
            </a:br>
            <a:r>
              <a:rPr lang="ja-JP" altLang="en-US" sz="1400">
                <a:latin typeface="MS PGothic" panose="020B0600070205080204" charset="-128"/>
                <a:ea typeface="MS PGothic" panose="020B0600070205080204" charset="-128"/>
                <a:cs typeface="MS PGothic" panose="020B0600070205080204" charset="-128"/>
              </a:rPr>
              <a:t>The admission procedure is completed by carrying it out within the designated admission procedure period for each selection.</a:t>
            </a:r>
            <a:br>
              <a:rPr lang="ja-JP" altLang="en-US" sz="1400">
                <a:latin typeface="MS PGothic" panose="020B0600070205080204" charset="-128"/>
                <a:ea typeface="MS PGothic" panose="020B0600070205080204" charset="-128"/>
                <a:cs typeface="MS PGothic" panose="020B0600070205080204" charset="-128"/>
              </a:rPr>
            </a:br>
            <a:r>
              <a:rPr lang="ja-JP" altLang="en-US" sz="1400">
                <a:latin typeface="MS PGothic" panose="020B0600070205080204" charset="-128"/>
                <a:ea typeface="MS PGothic" panose="020B0600070205080204" charset="-128"/>
                <a:cs typeface="MS PGothic" panose="020B0600070205080204" charset="-128"/>
              </a:rPr>
              <a:t>Please note carefully that no admission procedures will be accepted after the admission procedure period has ended, regardless of the circumstances.</a:t>
            </a:r>
            <a:br>
              <a:rPr lang="ja-JP" altLang="en-US" sz="1400">
                <a:latin typeface="MS PGothic" panose="020B0600070205080204" charset="-128"/>
                <a:ea typeface="MS PGothic" panose="020B0600070205080204" charset="-128"/>
                <a:cs typeface="MS PGothic" panose="020B0600070205080204" charset="-128"/>
              </a:rPr>
            </a:br>
            <a:r>
              <a:rPr lang="ja-JP" altLang="en-US" sz="1400">
                <a:latin typeface="MS PGothic" panose="020B0600070205080204" charset="-128"/>
                <a:ea typeface="MS PGothic" panose="020B0600070205080204" charset="-128"/>
                <a:cs typeface="MS PGothic" panose="020B0600070205080204" charset="-128"/>
              </a:rPr>
              <a:t>Additionally, the 'Admission Documents' submitted and the 'Admission Fee, Tuition (Spring Semester), etc.' paid will, as a general rule, not be returned.</a:t>
            </a:r>
            <a:br>
              <a:rPr lang="ja-JP" altLang="en-US" sz="1400">
                <a:latin typeface="MS PGothic" panose="020B0600070205080204" charset="-128"/>
                <a:ea typeface="MS PGothic" panose="020B0600070205080204" charset="-128"/>
                <a:cs typeface="MS PGothic" panose="020B0600070205080204" charset="-128"/>
              </a:rPr>
            </a:br>
            <a:r>
              <a:rPr lang="ja-JP" altLang="en-US" sz="1400">
                <a:latin typeface="MS PGothic" panose="020B0600070205080204" charset="-128"/>
                <a:ea typeface="MS PGothic" panose="020B0600070205080204" charset="-128"/>
                <a:cs typeface="MS PGothic" panose="020B0600070205080204" charset="-128"/>
              </a:rPr>
              <a:t>However, if you decline admission due to unavoidable circumstances, only the 'Tuition (Spring Semester), etc.' will be eligible for refund.</a:t>
            </a:r>
            <a:br>
              <a:rPr lang="ja-JP" altLang="en-US" sz="1400">
                <a:latin typeface="MS PGothic" panose="020B0600070205080204" charset="-128"/>
                <a:ea typeface="MS PGothic" panose="020B0600070205080204" charset="-128"/>
                <a:cs typeface="MS PGothic" panose="020B0600070205080204" charset="-128"/>
              </a:rPr>
            </a:br>
            <a:r>
              <a:rPr lang="ja-JP" altLang="en-US" sz="1400">
                <a:latin typeface="MS PGothic" panose="020B0600070205080204" charset="-128"/>
                <a:ea typeface="MS PGothic" panose="020B0600070205080204" charset="-128"/>
                <a:cs typeface="MS PGothic" panose="020B0600070205080204" charset="-128"/>
              </a:rPr>
              <a:t>For details, please check the 'Admission Procedure Guidelines.'</a:t>
            </a:r>
            <a:endParaRPr lang="ja-JP" altLang="en-US" sz="1400">
              <a:latin typeface="MS PGothic" panose="020B0600070205080204" charset="-128"/>
              <a:ea typeface="MS PGothic" panose="020B0600070205080204" charset="-128"/>
              <a:cs typeface="MS PGothic" panose="020B0600070205080204" charset="-128"/>
            </a:endParaRPr>
          </a:p>
          <a:p>
            <a:r>
              <a:rPr lang="ja-JP" altLang="en-US" sz="1400">
                <a:latin typeface="MS PGothic" panose="020B0600070205080204" charset="-128"/>
                <a:ea typeface="MS PGothic" panose="020B0600070205080204" charset="-128"/>
                <a:cs typeface="MS PGothic" panose="020B0600070205080204" charset="-128"/>
              </a:rPr>
              <a:t>(1) Admission Procedure Method</a:t>
            </a:r>
            <a:endParaRPr lang="ja-JP" altLang="en-US" sz="1400">
              <a:latin typeface="MS PGothic" panose="020B0600070205080204" charset="-128"/>
              <a:ea typeface="MS PGothic" panose="020B0600070205080204" charset="-128"/>
              <a:cs typeface="MS PGothic" panose="020B0600070205080204" charset="-128"/>
            </a:endParaRPr>
          </a:p>
          <a:p>
            <a:r>
              <a:rPr lang="ja-JP" altLang="en-US" sz="1400">
                <a:latin typeface="MS PGothic" panose="020B0600070205080204" charset="-128"/>
                <a:ea typeface="MS PGothic" panose="020B0600070205080204" charset="-128"/>
                <a:cs typeface="MS PGothic" panose="020B0600070205080204" charset="-128"/>
              </a:rPr>
              <a:t>During the admission procedure period, please pay the 'Admission Fee, Tuition (Spring Semester), etc.' using the prescribed method.</a:t>
            </a:r>
            <a:br>
              <a:rPr lang="ja-JP" altLang="en-US" sz="1400">
                <a:latin typeface="MS PGothic" panose="020B0600070205080204" charset="-128"/>
                <a:ea typeface="MS PGothic" panose="020B0600070205080204" charset="-128"/>
                <a:cs typeface="MS PGothic" panose="020B0600070205080204" charset="-128"/>
              </a:rPr>
            </a:br>
            <a:r>
              <a:rPr lang="ja-JP" altLang="en-US" sz="1400">
                <a:latin typeface="MS PGothic" panose="020B0600070205080204" charset="-128"/>
                <a:ea typeface="MS PGothic" panose="020B0600070205080204" charset="-128"/>
                <a:cs typeface="MS PGothic" panose="020B0600070205080204" charset="-128"/>
              </a:rPr>
              <a:t>Using the university’s designated address label, please send the required documents by simplified registered mail, express delivery from a post office counter.</a:t>
            </a:r>
            <a:endParaRPr lang="ja-JP" altLang="en-US" sz="1400">
              <a:latin typeface="MS PGothic" panose="020B0600070205080204" charset="-128"/>
              <a:ea typeface="MS PGothic" panose="020B0600070205080204" charset="-128"/>
              <a:cs typeface="MS PGothic" panose="020B0600070205080204" charset="-128"/>
            </a:endParaRPr>
          </a:p>
        </p:txBody>
      </p:sp>
      <p:sp>
        <p:nvSpPr>
          <p:cNvPr id="5" name="テキストボックス 4"/>
          <p:cNvSpPr txBox="1"/>
          <p:nvPr/>
        </p:nvSpPr>
        <p:spPr>
          <a:xfrm>
            <a:off x="160020" y="3060383"/>
            <a:ext cx="5080000" cy="368300"/>
          </a:xfrm>
          <a:prstGeom prst="rect">
            <a:avLst/>
          </a:prstGeom>
        </p:spPr>
        <p:txBody>
          <a:bodyPr>
            <a:spAutoFit/>
          </a:bodyPr>
          <a:lstStyle/>
          <a:p>
            <a:r>
              <a:rPr lang="ja-JP" altLang="en-US">
                <a:latin typeface="MS PGothic" panose="020B0600070205080204" charset="-128"/>
                <a:ea typeface="MS PGothic" panose="020B0600070205080204" charset="-128"/>
              </a:rPr>
              <a:t>Tuition and Fees</a:t>
            </a:r>
            <a:endParaRPr lang="ja-JP" altLang="en-US">
              <a:latin typeface="MS PGothic" panose="020B0600070205080204" charset="-128"/>
              <a:ea typeface="MS PGothic" panose="020B0600070205080204" charset="-128"/>
            </a:endParaRPr>
          </a:p>
        </p:txBody>
      </p:sp>
      <p:sp>
        <p:nvSpPr>
          <p:cNvPr id="6" name="テキストボックス 5"/>
          <p:cNvSpPr txBox="1"/>
          <p:nvPr/>
        </p:nvSpPr>
        <p:spPr>
          <a:xfrm>
            <a:off x="160020" y="3428683"/>
            <a:ext cx="3164205" cy="306705"/>
          </a:xfrm>
          <a:prstGeom prst="rect">
            <a:avLst/>
          </a:prstGeom>
        </p:spPr>
        <p:txBody>
          <a:bodyPr wrap="square">
            <a:spAutoFit/>
          </a:bodyPr>
          <a:lstStyle/>
          <a:p>
            <a:r>
              <a:rPr lang="ja-JP" altLang="en-US" sz="1400" dirty="0">
                <a:latin typeface="MS PGothic" panose="020B0600070205080204" charset="-128"/>
                <a:ea typeface="MS PGothic" panose="020B0600070205080204" charset="-128"/>
                <a:cs typeface="MS PGothic" panose="020B0600070205080204" charset="-128"/>
              </a:rPr>
              <a:t>（Payment Due at Admission Procedure</a:t>
            </a:r>
            <a:endParaRPr lang="ja-JP" altLang="en-US" sz="1400" dirty="0">
              <a:latin typeface="MS PGothic" panose="020B0600070205080204" charset="-128"/>
              <a:ea typeface="MS PGothic" panose="020B0600070205080204" charset="-128"/>
              <a:cs typeface="MS PGothic" panose="020B0600070205080204" charset="-128"/>
            </a:endParaRPr>
          </a:p>
        </p:txBody>
      </p:sp>
      <p:sp>
        <p:nvSpPr>
          <p:cNvPr id="7" name="テキストボックス 6"/>
          <p:cNvSpPr txBox="1"/>
          <p:nvPr/>
        </p:nvSpPr>
        <p:spPr>
          <a:xfrm>
            <a:off x="2266950" y="3752850"/>
            <a:ext cx="4788535" cy="2891790"/>
          </a:xfrm>
          <a:prstGeom prst="rect">
            <a:avLst/>
          </a:prstGeom>
          <a:ln w="12700" cmpd="sng">
            <a:solidFill>
              <a:schemeClr val="tx1"/>
            </a:solidFill>
            <a:prstDash val="solid"/>
          </a:ln>
        </p:spPr>
        <p:txBody>
          <a:bodyPr wrap="square">
            <a:spAutoFit/>
          </a:bodyPr>
          <a:lstStyle/>
          <a:p>
            <a:r>
              <a:rPr lang="en-US" altLang="ja-JP" sz="1400" dirty="0">
                <a:latin typeface="MS PGothic" panose="020B0600070205080204" charset="-128"/>
                <a:ea typeface="MS PGothic" panose="020B0600070205080204" charset="-128"/>
                <a:cs typeface="MS PGothic" panose="020B0600070205080204" charset="-128"/>
              </a:rPr>
              <a:t>School of Management and Information Sciences</a:t>
            </a:r>
            <a:br>
              <a:rPr lang="ja-JP" altLang="en-US" sz="1400" dirty="0">
                <a:latin typeface="MS PGothic" panose="020B0600070205080204" charset="-128"/>
                <a:ea typeface="MS PGothic" panose="020B0600070205080204" charset="-128"/>
                <a:cs typeface="MS PGothic" panose="020B0600070205080204" charset="-128"/>
              </a:rPr>
            </a:br>
            <a:r>
              <a:rPr lang="ja-JP" altLang="en-US" sz="1400" dirty="0">
                <a:latin typeface="MS PGothic" panose="020B0600070205080204" charset="-128"/>
                <a:ea typeface="MS PGothic" panose="020B0600070205080204" charset="-128"/>
                <a:cs typeface="MS PGothic" panose="020B0600070205080204" charset="-128"/>
              </a:rPr>
              <a:t>■ Tuition and Fees</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Admission Fee </a:t>
            </a:r>
            <a:r>
              <a:rPr lang="en-US" altLang="ja-JP" sz="1400" dirty="0">
                <a:latin typeface="MS PGothic" panose="020B0600070205080204" charset="-128"/>
                <a:ea typeface="MS PGothic" panose="020B0600070205080204" charset="-128"/>
                <a:cs typeface="MS PGothic" panose="020B0600070205080204" charset="-128"/>
              </a:rPr>
              <a:t>300,000 jpy</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Tuition (Spring Semester) </a:t>
            </a:r>
            <a:r>
              <a:rPr lang="en-US" altLang="ja-JP" sz="1400" dirty="0">
                <a:latin typeface="MS PGothic" panose="020B0600070205080204" charset="-128"/>
                <a:ea typeface="MS PGothic" panose="020B0600070205080204" charset="-128"/>
                <a:cs typeface="MS PGothic" panose="020B0600070205080204" charset="-128"/>
              </a:rPr>
              <a:t>350,000 jpy</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Facility Fee (Spring Semester) </a:t>
            </a:r>
            <a:r>
              <a:rPr lang="en-US" altLang="ja-JP" sz="1400" dirty="0">
                <a:latin typeface="MS PGothic" panose="020B0600070205080204" charset="-128"/>
                <a:ea typeface="MS PGothic" panose="020B0600070205080204" charset="-128"/>
                <a:cs typeface="MS PGothic" panose="020B0600070205080204" charset="-128"/>
              </a:rPr>
              <a:t>120,000 jpy</a:t>
            </a:r>
            <a:br>
              <a:rPr lang="ja-JP" altLang="en-US" sz="1400" dirty="0">
                <a:latin typeface="MS PGothic" panose="020B0600070205080204" charset="-128"/>
                <a:ea typeface="MS PGothic" panose="020B0600070205080204" charset="-128"/>
                <a:cs typeface="MS PGothic" panose="020B0600070205080204" charset="-128"/>
              </a:rPr>
            </a:br>
            <a:r>
              <a:rPr lang="ja-JP" altLang="en-US" sz="1400" dirty="0">
                <a:latin typeface="MS PGothic" panose="020B0600070205080204" charset="-128"/>
                <a:ea typeface="MS PGothic" panose="020B0600070205080204" charset="-128"/>
                <a:cs typeface="MS PGothic" panose="020B0600070205080204" charset="-128"/>
              </a:rPr>
              <a:t>Facility Enhancement Fee</a:t>
            </a:r>
            <a:r>
              <a:rPr lang="en-US" altLang="ja-JP" sz="1400" dirty="0">
                <a:latin typeface="MS PGothic" panose="020B0600070205080204" charset="-128"/>
                <a:ea typeface="MS PGothic" panose="020B0600070205080204" charset="-128"/>
                <a:cs typeface="MS PGothic" panose="020B0600070205080204" charset="-128"/>
              </a:rPr>
              <a:t>         50,000 jpy</a:t>
            </a:r>
            <a:br>
              <a:rPr lang="ja-JP" altLang="en-US" sz="1400" dirty="0">
                <a:latin typeface="MS PGothic" panose="020B0600070205080204" charset="-128"/>
                <a:ea typeface="MS PGothic" panose="020B0600070205080204" charset="-128"/>
                <a:cs typeface="MS PGothic" panose="020B0600070205080204" charset="-128"/>
              </a:rPr>
            </a:br>
            <a:r>
              <a:rPr lang="ja-JP" altLang="en-US" sz="1400" dirty="0">
                <a:latin typeface="MS PGothic" panose="020B0600070205080204" charset="-128"/>
                <a:ea typeface="MS PGothic" panose="020B0600070205080204" charset="-128"/>
                <a:cs typeface="MS PGothic" panose="020B0600070205080204" charset="-128"/>
              </a:rPr>
              <a:t>Book and Teaching Material Fee</a:t>
            </a:r>
            <a:r>
              <a:rPr lang="en-US" altLang="ja-JP" sz="1400" dirty="0">
                <a:latin typeface="MS PGothic" panose="020B0600070205080204" charset="-128"/>
                <a:ea typeface="MS PGothic" panose="020B0600070205080204" charset="-128"/>
                <a:cs typeface="MS PGothic" panose="020B0600070205080204" charset="-128"/>
              </a:rPr>
              <a:t>         40,000 jpy</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International Student Support Fee</a:t>
            </a:r>
            <a:r>
              <a:rPr lang="en-US" altLang="ja-JP" sz="1400" dirty="0">
                <a:latin typeface="MS PGothic" panose="020B0600070205080204" charset="-128"/>
                <a:ea typeface="MS PGothic" panose="020B0600070205080204" charset="-128"/>
                <a:cs typeface="MS PGothic" panose="020B0600070205080204" charset="-128"/>
              </a:rPr>
              <a:t>      30,000 jpy</a:t>
            </a:r>
            <a:br>
              <a:rPr lang="ja-JP" altLang="en-US" sz="1400" dirty="0">
                <a:latin typeface="MS PGothic" panose="020B0600070205080204" charset="-128"/>
                <a:ea typeface="MS PGothic" panose="020B0600070205080204" charset="-128"/>
                <a:cs typeface="MS PGothic" panose="020B0600070205080204" charset="-128"/>
              </a:rPr>
            </a:br>
            <a:r>
              <a:rPr lang="ja-JP" altLang="en-US" sz="1400" dirty="0">
                <a:latin typeface="MS PGothic" panose="020B0600070205080204" charset="-128"/>
                <a:ea typeface="MS PGothic" panose="020B0600070205080204" charset="-128"/>
                <a:cs typeface="MS PGothic" panose="020B0600070205080204" charset="-128"/>
              </a:rPr>
              <a:t>■ Various Membership Fees</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Supporters' Association Admission Fee</a:t>
            </a:r>
            <a:r>
              <a:rPr lang="en-US" altLang="ja-JP" sz="1400" dirty="0">
                <a:latin typeface="MS PGothic" panose="020B0600070205080204" charset="-128"/>
                <a:ea typeface="MS PGothic" panose="020B0600070205080204" charset="-128"/>
                <a:cs typeface="MS PGothic" panose="020B0600070205080204" charset="-128"/>
              </a:rPr>
              <a:t>      20,000 jpy</a:t>
            </a:r>
            <a:endParaRPr lang="en-US" altLang="ja-JP"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Supporters' Association Annual Membership Fee</a:t>
            </a:r>
            <a:r>
              <a:rPr lang="en-US" altLang="ja-JP" sz="1400" dirty="0">
                <a:latin typeface="MS PGothic" panose="020B0600070205080204" charset="-128"/>
                <a:ea typeface="MS PGothic" panose="020B0600070205080204" charset="-128"/>
                <a:cs typeface="MS PGothic" panose="020B0600070205080204" charset="-128"/>
              </a:rPr>
              <a:t> 20,000 jpy</a:t>
            </a:r>
            <a:br>
              <a:rPr lang="ja-JP" altLang="en-US" sz="1400" dirty="0">
                <a:latin typeface="MS PGothic" panose="020B0600070205080204" charset="-128"/>
                <a:ea typeface="MS PGothic" panose="020B0600070205080204" charset="-128"/>
                <a:cs typeface="MS PGothic" panose="020B0600070205080204" charset="-128"/>
              </a:rPr>
            </a:br>
            <a:r>
              <a:rPr lang="ja-JP" altLang="en-US" sz="1400" u="sng" dirty="0">
                <a:latin typeface="MS PGothic" panose="020B0600070205080204" charset="-128"/>
                <a:ea typeface="MS PGothic" panose="020B0600070205080204" charset="-128"/>
                <a:cs typeface="MS PGothic" panose="020B0600070205080204" charset="-128"/>
              </a:rPr>
              <a:t>Alumni Association Lifetime Membership Fee</a:t>
            </a:r>
            <a:r>
              <a:rPr lang="en-US" altLang="ja-JP" sz="1400" u="sng" dirty="0">
                <a:latin typeface="MS PGothic" panose="020B0600070205080204" charset="-128"/>
                <a:ea typeface="MS PGothic" panose="020B0600070205080204" charset="-128"/>
                <a:cs typeface="MS PGothic" panose="020B0600070205080204" charset="-128"/>
              </a:rPr>
              <a:t>   20,000 jpy</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rPr>
              <a:t>Total</a:t>
            </a:r>
            <a:r>
              <a:rPr lang="en-US" altLang="ja-JP" sz="1400" dirty="0">
                <a:latin typeface="MS PGothic" panose="020B0600070205080204" charset="-128"/>
                <a:ea typeface="MS PGothic" panose="020B0600070205080204" charset="-128"/>
                <a:cs typeface="MS PGothic" panose="020B0600070205080204" charset="-128"/>
              </a:rPr>
              <a:t>                 950,000 jpy</a:t>
            </a:r>
            <a:endParaRPr lang="en-US" altLang="ja-JP" sz="1400" dirty="0">
              <a:latin typeface="MS PGothic" panose="020B0600070205080204" charset="-128"/>
              <a:ea typeface="MS PGothic" panose="020B0600070205080204" charset="-128"/>
              <a:cs typeface="MS PGothic" panose="020B0600070205080204" charset="-128"/>
            </a:endParaRPr>
          </a:p>
        </p:txBody>
      </p:sp>
      <p:sp>
        <p:nvSpPr>
          <p:cNvPr id="8" name="テキストボックス 7"/>
          <p:cNvSpPr txBox="1"/>
          <p:nvPr/>
        </p:nvSpPr>
        <p:spPr>
          <a:xfrm>
            <a:off x="7247890" y="3429000"/>
            <a:ext cx="4706620" cy="2891790"/>
          </a:xfrm>
          <a:prstGeom prst="rect">
            <a:avLst/>
          </a:prstGeom>
          <a:noFill/>
          <a:ln w="12700" cmpd="sng">
            <a:solidFill>
              <a:schemeClr val="tx1"/>
            </a:solidFill>
            <a:prstDash val="solid"/>
          </a:ln>
        </p:spPr>
        <p:txBody>
          <a:bodyPr wrap="square" rtlCol="0" anchor="t">
            <a:spAutoFit/>
          </a:bodyPr>
          <a:lstStyle/>
          <a:p>
            <a:r>
              <a:rPr lang="ja-JP" altLang="en-US" sz="1400" dirty="0">
                <a:latin typeface="MS PGothic" panose="020B0600070205080204" charset="-128"/>
                <a:ea typeface="MS PGothic" panose="020B0600070205080204" charset="-128"/>
                <a:cs typeface="MS PGothic" panose="020B0600070205080204" charset="-128"/>
                <a:sym typeface="+mn-ea"/>
              </a:rPr>
              <a:t>Faculty of Global Studies</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Tuition and Fees</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Admission Fee </a:t>
            </a:r>
            <a:r>
              <a:rPr lang="en-US" altLang="ja-JP" sz="1400" dirty="0">
                <a:latin typeface="MS PGothic" panose="020B0600070205080204" charset="-128"/>
                <a:ea typeface="MS PGothic" panose="020B0600070205080204" charset="-128"/>
                <a:cs typeface="MS PGothic" panose="020B0600070205080204" charset="-128"/>
                <a:sym typeface="+mn-ea"/>
              </a:rPr>
              <a:t>200,000 jpy</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Tuition (Spring Semester) </a:t>
            </a:r>
            <a:r>
              <a:rPr lang="en-US" altLang="ja-JP" sz="1400" dirty="0">
                <a:latin typeface="MS PGothic" panose="020B0600070205080204" charset="-128"/>
                <a:ea typeface="MS PGothic" panose="020B0600070205080204" charset="-128"/>
                <a:cs typeface="MS PGothic" panose="020B0600070205080204" charset="-128"/>
                <a:sym typeface="+mn-ea"/>
              </a:rPr>
              <a:t>450,000 jpy</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Facility Fee (Spring Semester) </a:t>
            </a:r>
            <a:r>
              <a:rPr lang="en-US" altLang="ja-JP" sz="1400" dirty="0">
                <a:latin typeface="MS PGothic" panose="020B0600070205080204" charset="-128"/>
                <a:ea typeface="MS PGothic" panose="020B0600070205080204" charset="-128"/>
                <a:cs typeface="MS PGothic" panose="020B0600070205080204" charset="-128"/>
                <a:sym typeface="+mn-ea"/>
              </a:rPr>
              <a:t>120,000 jpy</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Facility Enhancement Fee </a:t>
            </a:r>
            <a:r>
              <a:rPr lang="en-US" altLang="ja-JP" sz="1400" dirty="0">
                <a:latin typeface="MS PGothic" panose="020B0600070205080204" charset="-128"/>
                <a:ea typeface="MS PGothic" panose="020B0600070205080204" charset="-128"/>
                <a:cs typeface="MS PGothic" panose="020B0600070205080204" charset="-128"/>
                <a:sym typeface="+mn-ea"/>
              </a:rPr>
              <a:t>50,000 jpy</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Book and Teaching Material Fee </a:t>
            </a:r>
            <a:r>
              <a:rPr lang="en-US" altLang="ja-JP" sz="1400" dirty="0">
                <a:latin typeface="MS PGothic" panose="020B0600070205080204" charset="-128"/>
                <a:ea typeface="MS PGothic" panose="020B0600070205080204" charset="-128"/>
                <a:cs typeface="MS PGothic" panose="020B0600070205080204" charset="-128"/>
                <a:sym typeface="+mn-ea"/>
              </a:rPr>
              <a:t>40,000 jpy</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International Student Support Fee </a:t>
            </a:r>
            <a:r>
              <a:rPr lang="en-US" altLang="ja-JP" sz="1400" dirty="0">
                <a:latin typeface="MS PGothic" panose="020B0600070205080204" charset="-128"/>
                <a:ea typeface="MS PGothic" panose="020B0600070205080204" charset="-128"/>
                <a:cs typeface="MS PGothic" panose="020B0600070205080204" charset="-128"/>
                <a:sym typeface="+mn-ea"/>
              </a:rPr>
              <a:t>30,000 jpy</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sym typeface="+mn-ea"/>
              </a:rPr>
              <a:t>Various Membership Fees</a:t>
            </a:r>
            <a:endParaRPr lang="ja-JP" altLang="en-US" sz="1400" dirty="0">
              <a:latin typeface="MS PGothic" panose="020B0600070205080204" charset="-128"/>
              <a:ea typeface="MS PGothic" panose="020B0600070205080204" charset="-128"/>
              <a:cs typeface="MS PGothic" panose="020B0600070205080204" charset="-128"/>
            </a:endParaRPr>
          </a:p>
          <a:p>
            <a:r>
              <a:rPr lang="ja-JP" altLang="en-US" sz="1400" dirty="0">
                <a:latin typeface="MS PGothic" panose="020B0600070205080204" charset="-128"/>
                <a:ea typeface="MS PGothic" panose="020B0600070205080204" charset="-128"/>
                <a:cs typeface="MS PGothic" panose="020B0600070205080204" charset="-128"/>
                <a:sym typeface="+mn-ea"/>
              </a:rPr>
              <a:t>Supporters‘ Association Admission Fee </a:t>
            </a:r>
            <a:r>
              <a:rPr lang="en-US" altLang="ja-JP" sz="1400" dirty="0">
                <a:latin typeface="MS PGothic" panose="020B0600070205080204" charset="-128"/>
                <a:ea typeface="MS PGothic" panose="020B0600070205080204" charset="-128"/>
                <a:cs typeface="MS PGothic" panose="020B0600070205080204" charset="-128"/>
                <a:sym typeface="+mn-ea"/>
              </a:rPr>
              <a:t>0 jpy</a:t>
            </a:r>
            <a:br>
              <a:rPr lang="ja-JP" altLang="en-US" sz="1400" dirty="0">
                <a:latin typeface="MS PGothic" panose="020B0600070205080204" charset="-128"/>
                <a:ea typeface="MS PGothic" panose="020B0600070205080204" charset="-128"/>
                <a:cs typeface="MS PGothic" panose="020B0600070205080204" charset="-128"/>
              </a:rPr>
            </a:br>
            <a:r>
              <a:rPr lang="ja-JP" altLang="en-US" sz="1400" dirty="0">
                <a:latin typeface="MS PGothic" panose="020B0600070205080204" charset="-128"/>
                <a:ea typeface="MS PGothic" panose="020B0600070205080204" charset="-128"/>
                <a:cs typeface="MS PGothic" panose="020B0600070205080204" charset="-128"/>
                <a:sym typeface="+mn-ea"/>
              </a:rPr>
              <a:t>Supporters’ Association Annual Membership Fee </a:t>
            </a:r>
            <a:r>
              <a:rPr lang="en-US" altLang="ja-JP" sz="1400" dirty="0">
                <a:latin typeface="MS PGothic" panose="020B0600070205080204" charset="-128"/>
                <a:ea typeface="MS PGothic" panose="020B0600070205080204" charset="-128"/>
                <a:cs typeface="MS PGothic" panose="020B0600070205080204" charset="-128"/>
                <a:sym typeface="+mn-ea"/>
              </a:rPr>
              <a:t>20,000 jpy</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u="sng" dirty="0">
                <a:latin typeface="MS PGothic" panose="020B0600070205080204" charset="-128"/>
                <a:ea typeface="MS PGothic" panose="020B0600070205080204" charset="-128"/>
                <a:cs typeface="MS PGothic" panose="020B0600070205080204" charset="-128"/>
                <a:sym typeface="+mn-ea"/>
              </a:rPr>
              <a:t>Alumni Association Lifetime Membership Fee</a:t>
            </a:r>
            <a:r>
              <a:rPr lang="en-US" altLang="ja-JP" sz="1400" u="sng" dirty="0">
                <a:latin typeface="MS PGothic" panose="020B0600070205080204" charset="-128"/>
                <a:ea typeface="MS PGothic" panose="020B0600070205080204" charset="-128"/>
                <a:cs typeface="MS PGothic" panose="020B0600070205080204" charset="-128"/>
                <a:sym typeface="+mn-ea"/>
              </a:rPr>
              <a:t> 20,000 jpy</a:t>
            </a:r>
            <a:br>
              <a:rPr lang="ja-JP" altLang="en-US" sz="1400" dirty="0">
                <a:latin typeface="MS PGothic" panose="020B0600070205080204" charset="-128"/>
                <a:ea typeface="MS PGothic" panose="020B0600070205080204" charset="-128"/>
                <a:cs typeface="MS PGothic" panose="020B0600070205080204" charset="-128"/>
                <a:sym typeface="+mn-ea"/>
              </a:rPr>
            </a:br>
            <a:r>
              <a:rPr lang="ja-JP" altLang="en-US" sz="1400" dirty="0">
                <a:latin typeface="MS PGothic" panose="020B0600070205080204" charset="-128"/>
                <a:ea typeface="MS PGothic" panose="020B0600070205080204" charset="-128"/>
                <a:cs typeface="MS PGothic" panose="020B0600070205080204" charset="-128"/>
                <a:sym typeface="+mn-ea"/>
              </a:rPr>
              <a:t>Total</a:t>
            </a:r>
            <a:r>
              <a:rPr lang="en-US" altLang="ja-JP" sz="1400" dirty="0">
                <a:latin typeface="MS PGothic" panose="020B0600070205080204" charset="-128"/>
                <a:ea typeface="MS PGothic" panose="020B0600070205080204" charset="-128"/>
                <a:cs typeface="MS PGothic" panose="020B0600070205080204" charset="-128"/>
                <a:sym typeface="+mn-ea"/>
              </a:rPr>
              <a:t>                  930,000 jpy</a:t>
            </a:r>
            <a:endParaRPr lang="en-US" altLang="ja-JP" sz="1400" dirty="0">
              <a:latin typeface="MS PGothic" panose="020B0600070205080204" charset="-128"/>
              <a:ea typeface="MS PGothic" panose="020B0600070205080204" charset="-128"/>
              <a:cs typeface="MS PGothic" panose="020B0600070205080204" charset="-128"/>
              <a:sym typeface="+mn-ea"/>
            </a:endParaRPr>
          </a:p>
        </p:txBody>
      </p:sp>
    </p:spTree>
  </p:cSld>
  <p:clrMapOvr>
    <a:masterClrMapping/>
  </p:clrMapOvr>
</p:sld>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MS P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26623</Words>
  <Application>WPS Presentation</Application>
  <PresentationFormat>ワイド画面</PresentationFormat>
  <Paragraphs>327</Paragraphs>
  <Slides>12</Slides>
  <Notes>3</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12</vt:i4>
      </vt:variant>
    </vt:vector>
  </HeadingPairs>
  <TitlesOfParts>
    <vt:vector size="26" baseType="lpstr">
      <vt:lpstr>Arial</vt:lpstr>
      <vt:lpstr>MS PGothic</vt:lpstr>
      <vt:lpstr>Wingdings</vt:lpstr>
      <vt:lpstr>Times New Roman</vt:lpstr>
      <vt:lpstr>MS UI Gothic</vt:lpstr>
      <vt:lpstr>MS PGothic</vt:lpstr>
      <vt:lpstr>sans-serif</vt:lpstr>
      <vt:lpstr>Segoe Print</vt:lpstr>
      <vt:lpstr>Arial</vt:lpstr>
      <vt:lpstr>Calibri</vt:lpstr>
      <vt:lpstr>Arial Black</vt:lpstr>
      <vt:lpstr>Microsoft YaHei</vt:lpstr>
      <vt:lpstr>Arial Unicode MS</vt:lpstr>
      <vt:lpstr>WPS​​</vt:lpstr>
      <vt:lpstr>For students enrolling in April 2026 Application Guidelines for International Students (Myanmar Edition)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令和8（2026）年度 （2026年4月入学者向け） 留学生選抜要項 ミャンマー版</dc:title>
  <dc:creator/>
  <cp:lastModifiedBy>Yuichi Shibata</cp:lastModifiedBy>
  <cp:revision>26</cp:revision>
  <dcterms:created xsi:type="dcterms:W3CDTF">2025-07-07T05:31:00Z</dcterms:created>
  <dcterms:modified xsi:type="dcterms:W3CDTF">2025-08-04T08:25:06Z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1041-12.2.0.21931</vt:lpwstr>
  </property>
  <property fmtid="{D5CDD505-2E9C-101B-9397-08002B2CF9AE}" pid="3" name="ICV">
    <vt:lpwstr>5F8227F056CA4D458B95BB4D9EB7C034_13</vt:lpwstr>
  </property>
</Properties>
</file>